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8.xml" ContentType="application/vnd.openxmlformats-officedocument.presentationml.slideLayout+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0"/>
  </p:notesMasterIdLst>
  <p:sldIdLst>
    <p:sldId id="256" r:id="rId2"/>
    <p:sldId id="293" r:id="rId3"/>
    <p:sldId id="288" r:id="rId4"/>
    <p:sldId id="295" r:id="rId5"/>
    <p:sldId id="296" r:id="rId6"/>
    <p:sldId id="297" r:id="rId7"/>
    <p:sldId id="294" r:id="rId8"/>
    <p:sldId id="298" r:id="rId9"/>
    <p:sldId id="299" r:id="rId10"/>
    <p:sldId id="300" r:id="rId11"/>
    <p:sldId id="301" r:id="rId12"/>
    <p:sldId id="302" r:id="rId13"/>
    <p:sldId id="303" r:id="rId14"/>
    <p:sldId id="304" r:id="rId15"/>
    <p:sldId id="305" r:id="rId16"/>
    <p:sldId id="306" r:id="rId17"/>
    <p:sldId id="307" r:id="rId18"/>
    <p:sldId id="308" r:id="rId19"/>
    <p:sldId id="309" r:id="rId20"/>
    <p:sldId id="310" r:id="rId21"/>
    <p:sldId id="311" r:id="rId22"/>
    <p:sldId id="312" r:id="rId23"/>
    <p:sldId id="313" r:id="rId24"/>
    <p:sldId id="314" r:id="rId25"/>
    <p:sldId id="315" r:id="rId26"/>
    <p:sldId id="316" r:id="rId27"/>
    <p:sldId id="317" r:id="rId28"/>
    <p:sldId id="318" r:id="rId29"/>
    <p:sldId id="319" r:id="rId30"/>
    <p:sldId id="320" r:id="rId31"/>
    <p:sldId id="321" r:id="rId32"/>
    <p:sldId id="322" r:id="rId33"/>
    <p:sldId id="323" r:id="rId34"/>
    <p:sldId id="324" r:id="rId35"/>
    <p:sldId id="325" r:id="rId36"/>
    <p:sldId id="326" r:id="rId37"/>
    <p:sldId id="327" r:id="rId38"/>
    <p:sldId id="328" r:id="rId39"/>
    <p:sldId id="291" r:id="rId40"/>
    <p:sldId id="287" r:id="rId41"/>
    <p:sldId id="281" r:id="rId42"/>
    <p:sldId id="282" r:id="rId43"/>
    <p:sldId id="292" r:id="rId44"/>
    <p:sldId id="283" r:id="rId45"/>
    <p:sldId id="284" r:id="rId46"/>
    <p:sldId id="285" r:id="rId47"/>
    <p:sldId id="286" r:id="rId48"/>
    <p:sldId id="329" r:id="rId4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6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0" autoAdjust="0"/>
    <p:restoredTop sz="74595" autoAdjust="0"/>
  </p:normalViewPr>
  <p:slideViewPr>
    <p:cSldViewPr snapToGrid="0" snapToObjects="1">
      <p:cViewPr varScale="1">
        <p:scale>
          <a:sx n="64" d="100"/>
          <a:sy n="64" d="100"/>
        </p:scale>
        <p:origin x="1311" y="45"/>
      </p:cViewPr>
      <p:guideLst>
        <p:guide orient="horz" pos="2160"/>
        <p:guide pos="2664"/>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customXml" Target="../customXml/item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customXml" Target="../customXml/item2.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customXml" Target="../customXml/item3.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s>
</file>

<file path=ppt/media/image1.png>
</file>

<file path=ppt/media/image2.png>
</file>

<file path=ppt/media/image24.png>
</file>

<file path=ppt/media/image25.png>
</file>

<file path=ppt/media/image31.png>
</file>

<file path=ppt/media/image3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902B214-BA10-874B-836F-23F7FF88FE39}" type="datetimeFigureOut">
              <a:rPr lang="en-US" smtClean="0"/>
              <a:pPr/>
              <a:t>5/18/2021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A40B93C-84D6-2242-838D-73A2890AA89D}"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D047EBA-486E-F84F-8CC7-F87082630A77}" type="datetimeFigureOut">
              <a:rPr lang="en-US" smtClean="0"/>
              <a:pPr/>
              <a:t>5/18/2021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A1D5A-8CFE-524C-BCA9-52B5C3CC15EE}"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D047EBA-486E-F84F-8CC7-F87082630A77}" type="datetimeFigureOut">
              <a:rPr lang="en-US" smtClean="0"/>
              <a:pPr/>
              <a:t>5/18/2021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A1D5A-8CFE-524C-BCA9-52B5C3CC15EE}"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D047EBA-486E-F84F-8CC7-F87082630A77}" type="datetimeFigureOut">
              <a:rPr lang="en-US" smtClean="0"/>
              <a:pPr/>
              <a:t>5/18/2021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A1D5A-8CFE-524C-BCA9-52B5C3CC15EE}"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D047EBA-486E-F84F-8CC7-F87082630A77}" type="datetimeFigureOut">
              <a:rPr lang="en-US" smtClean="0"/>
              <a:pPr/>
              <a:t>5/18/2021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A1D5A-8CFE-524C-BCA9-52B5C3CC15EE}"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047EBA-486E-F84F-8CC7-F87082630A77}" type="datetimeFigureOut">
              <a:rPr lang="en-US" smtClean="0"/>
              <a:pPr/>
              <a:t>5/18/2021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A1D5A-8CFE-524C-BCA9-52B5C3CC15EE}"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D047EBA-486E-F84F-8CC7-F87082630A77}" type="datetimeFigureOut">
              <a:rPr lang="en-US" smtClean="0"/>
              <a:pPr/>
              <a:t>5/18/2021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8A1D5A-8CFE-524C-BCA9-52B5C3CC15EE}"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D047EBA-486E-F84F-8CC7-F87082630A77}" type="datetimeFigureOut">
              <a:rPr lang="en-US" smtClean="0"/>
              <a:pPr/>
              <a:t>5/18/2021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8A1D5A-8CFE-524C-BCA9-52B5C3CC15EE}"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D047EBA-486E-F84F-8CC7-F87082630A77}" type="datetimeFigureOut">
              <a:rPr lang="en-US" smtClean="0"/>
              <a:pPr/>
              <a:t>5/18/2021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8A1D5A-8CFE-524C-BCA9-52B5C3CC15EE}"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047EBA-486E-F84F-8CC7-F87082630A77}" type="datetimeFigureOut">
              <a:rPr lang="en-US" smtClean="0"/>
              <a:pPr/>
              <a:t>5/18/2021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8A1D5A-8CFE-524C-BCA9-52B5C3CC15EE}"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047EBA-486E-F84F-8CC7-F87082630A77}" type="datetimeFigureOut">
              <a:rPr lang="en-US" smtClean="0"/>
              <a:pPr/>
              <a:t>5/18/2021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8A1D5A-8CFE-524C-BCA9-52B5C3CC15EE}"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047EBA-486E-F84F-8CC7-F87082630A77}" type="datetimeFigureOut">
              <a:rPr lang="en-US" smtClean="0"/>
              <a:pPr/>
              <a:t>5/18/2021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8A1D5A-8CFE-524C-BCA9-52B5C3CC15EE}"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047EBA-486E-F84F-8CC7-F87082630A77}" type="datetimeFigureOut">
              <a:rPr lang="en-US" smtClean="0"/>
              <a:pPr/>
              <a:t>5/18/2021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8A1D5A-8CFE-524C-BCA9-52B5C3CC15EE}"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emf"/><Relationship Id="rId7" Type="http://schemas.openxmlformats.org/officeDocument/2006/relationships/image" Target="../media/image10.emf"/><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9.emf"/><Relationship Id="rId5" Type="http://schemas.openxmlformats.org/officeDocument/2006/relationships/image" Target="../media/image8.emf"/><Relationship Id="rId4" Type="http://schemas.openxmlformats.org/officeDocument/2006/relationships/image" Target="../media/image7.emf"/></Relationships>
</file>

<file path=ppt/slides/_rels/slide15.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image" Target="../media/image6.emf"/><Relationship Id="rId7" Type="http://schemas.openxmlformats.org/officeDocument/2006/relationships/image" Target="../media/image14.emf"/><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3.emf"/><Relationship Id="rId5" Type="http://schemas.openxmlformats.org/officeDocument/2006/relationships/image" Target="../media/image12.emf"/><Relationship Id="rId4" Type="http://schemas.openxmlformats.org/officeDocument/2006/relationships/image" Target="../media/image11.emf"/></Relationships>
</file>

<file path=ppt/slides/_rels/slide1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8.emf"/><Relationship Id="rId4" Type="http://schemas.openxmlformats.org/officeDocument/2006/relationships/image" Target="../media/image17.emf"/></Relationships>
</file>

<file path=ppt/slides/_rels/slide1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0.emf"/></Relationships>
</file>

<file path=ppt/slides/_rels/slide1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3" name="Rectangle 47">
            <a:extLst>
              <a:ext uri="{FF2B5EF4-FFF2-40B4-BE49-F238E27FC236}">
                <a16:creationId xmlns:a16="http://schemas.microsoft.com/office/drawing/2014/main" id="{8555C5B3-193A-4749-9AFD-682E53CDDE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ectangle 49">
            <a:extLst>
              <a:ext uri="{FF2B5EF4-FFF2-40B4-BE49-F238E27FC236}">
                <a16:creationId xmlns:a16="http://schemas.microsoft.com/office/drawing/2014/main" id="{2EAE06A6-F76A-41C9-827A-C561B00448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3"/>
            <a:ext cx="9144000" cy="6858000"/>
          </a:xfrm>
          <a:prstGeom prst="rect">
            <a:avLst/>
          </a:prstGeom>
          <a:gradFill>
            <a:gsLst>
              <a:gs pos="0">
                <a:srgbClr val="000000"/>
              </a:gs>
              <a:gs pos="100000">
                <a:schemeClr val="accent1">
                  <a:lumMod val="7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89F9D4E8-0639-444B-949B-9518585061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60645" y="0"/>
            <a:ext cx="5746451" cy="6858000"/>
          </a:xfrm>
          <a:prstGeom prst="rect">
            <a:avLst/>
          </a:prstGeom>
          <a:gradFill>
            <a:gsLst>
              <a:gs pos="0">
                <a:schemeClr val="accent1">
                  <a:lumMod val="75000"/>
                  <a:alpha val="45000"/>
                </a:schemeClr>
              </a:gs>
              <a:gs pos="100000">
                <a:srgbClr val="000000">
                  <a:alpha val="29000"/>
                </a:srgb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7E3DA7A2-ED70-4BBA-AB72-00AD461FA4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60646" y="-6"/>
            <a:ext cx="8783354" cy="6410334"/>
          </a:xfrm>
          <a:prstGeom prst="rect">
            <a:avLst/>
          </a:prstGeom>
          <a:gradFill>
            <a:gsLst>
              <a:gs pos="0">
                <a:schemeClr val="accent1">
                  <a:alpha val="0"/>
                </a:schemeClr>
              </a:gs>
              <a:gs pos="100000">
                <a:srgbClr val="000000">
                  <a:alpha val="41000"/>
                </a:srgb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845406" y="857251"/>
            <a:ext cx="3560460" cy="3098061"/>
          </a:xfrm>
        </p:spPr>
        <p:txBody>
          <a:bodyPr anchor="b">
            <a:normAutofit/>
          </a:bodyPr>
          <a:lstStyle/>
          <a:p>
            <a:pPr algn="l"/>
            <a:r>
              <a:rPr lang="en-US" sz="4200" b="1">
                <a:solidFill>
                  <a:srgbClr val="FFFFFF"/>
                </a:solidFill>
              </a:rPr>
              <a:t>Object Design – Specifying Interfaces</a:t>
            </a:r>
          </a:p>
        </p:txBody>
      </p:sp>
      <p:sp>
        <p:nvSpPr>
          <p:cNvPr id="56" name="Rectangle 55">
            <a:extLst>
              <a:ext uri="{FF2B5EF4-FFF2-40B4-BE49-F238E27FC236}">
                <a16:creationId xmlns:a16="http://schemas.microsoft.com/office/drawing/2014/main" id="{FC485432-3647-4218-B5D3-15D3FA222B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320797" y="1034794"/>
            <a:ext cx="2502408" cy="9143999"/>
          </a:xfrm>
          <a:prstGeom prst="rect">
            <a:avLst/>
          </a:prstGeom>
          <a:gradFill>
            <a:gsLst>
              <a:gs pos="0">
                <a:schemeClr val="accent1">
                  <a:alpha val="24000"/>
                </a:schemeClr>
              </a:gs>
              <a:gs pos="78000">
                <a:schemeClr val="accent1">
                  <a:lumMod val="50000"/>
                  <a:alpha val="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845406" y="4756265"/>
            <a:ext cx="3294958" cy="1244483"/>
          </a:xfrm>
        </p:spPr>
        <p:txBody>
          <a:bodyPr anchor="t">
            <a:normAutofit/>
          </a:bodyPr>
          <a:lstStyle/>
          <a:p>
            <a:pPr algn="l">
              <a:lnSpc>
                <a:spcPct val="90000"/>
              </a:lnSpc>
            </a:pPr>
            <a:endParaRPr lang="en-US" sz="1800">
              <a:solidFill>
                <a:srgbClr val="FFFFFF"/>
              </a:solidFill>
            </a:endParaRPr>
          </a:p>
          <a:p>
            <a:pPr algn="l">
              <a:lnSpc>
                <a:spcPct val="90000"/>
              </a:lnSpc>
            </a:pPr>
            <a:r>
              <a:rPr lang="en-US" sz="1800">
                <a:solidFill>
                  <a:srgbClr val="FFFFFF"/>
                </a:solidFill>
              </a:rPr>
              <a:t>Dan CHIOREAN</a:t>
            </a:r>
          </a:p>
          <a:p>
            <a:pPr algn="l">
              <a:lnSpc>
                <a:spcPct val="90000"/>
              </a:lnSpc>
            </a:pPr>
            <a:r>
              <a:rPr lang="en-US" sz="1800">
                <a:solidFill>
                  <a:srgbClr val="FFFFFF"/>
                </a:solidFill>
              </a:rPr>
              <a:t>mainly based on chapter 9 of Bruegge’s book</a:t>
            </a:r>
          </a:p>
        </p:txBody>
      </p:sp>
      <p:sp>
        <p:nvSpPr>
          <p:cNvPr id="58" name="Oval 57">
            <a:extLst>
              <a:ext uri="{FF2B5EF4-FFF2-40B4-BE49-F238E27FC236}">
                <a16:creationId xmlns:a16="http://schemas.microsoft.com/office/drawing/2014/main" id="{F4AFDDCA-6ABA-4D23-8A5C-1BF0F43081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2941" y="1062544"/>
            <a:ext cx="3567122" cy="475616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ackground pattern&#10;&#10;Description automatically generated">
            <a:extLst>
              <a:ext uri="{FF2B5EF4-FFF2-40B4-BE49-F238E27FC236}">
                <a16:creationId xmlns:a16="http://schemas.microsoft.com/office/drawing/2014/main" id="{165FA65E-4FEE-4DB1-8549-D5E6A346C28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4667"/>
          <a:stretch/>
        </p:blipFill>
        <p:spPr>
          <a:xfrm>
            <a:off x="5190419" y="2389713"/>
            <a:ext cx="2802873" cy="209286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0" y="457200"/>
            <a:ext cx="9143999" cy="1299411"/>
          </a:xfrm>
        </p:spPr>
        <p:txBody>
          <a:bodyPr vert="horz" lIns="91440" tIns="45720" rIns="91440" bIns="45720" rtlCol="0" anchor="ctr">
            <a:normAutofit/>
          </a:bodyPr>
          <a:lstStyle/>
          <a:p>
            <a:pPr algn="l" defTabSz="914400">
              <a:lnSpc>
                <a:spcPct val="90000"/>
              </a:lnSpc>
            </a:pPr>
            <a:r>
              <a:rPr lang="en-US" sz="3600" b="1" i="0" u="none" strike="noStrike" baseline="0" dirty="0">
                <a:solidFill>
                  <a:schemeClr val="bg1"/>
                </a:solidFill>
                <a:latin typeface="Helvetica-Bold"/>
              </a:rPr>
              <a:t>Interface Specification Concepts_4</a:t>
            </a:r>
            <a:br>
              <a:rPr lang="en-US" sz="3600" b="1" i="0" u="none" strike="noStrike" baseline="0" dirty="0">
                <a:latin typeface="Helvetica-Bold"/>
              </a:rPr>
            </a:br>
            <a:endParaRPr lang="en-US" sz="3600" kern="1200" dirty="0">
              <a:solidFill>
                <a:srgbClr val="FFFFFF"/>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52BE4AF-5375-447D-8837-F77D63840564}"/>
              </a:ext>
            </a:extLst>
          </p:cNvPr>
          <p:cNvPicPr>
            <a:picLocks noChangeAspect="1"/>
          </p:cNvPicPr>
          <p:nvPr/>
        </p:nvPicPr>
        <p:blipFill>
          <a:blip r:embed="rId3"/>
          <a:stretch>
            <a:fillRect/>
          </a:stretch>
        </p:blipFill>
        <p:spPr>
          <a:xfrm>
            <a:off x="97365" y="2743060"/>
            <a:ext cx="8954849" cy="2743340"/>
          </a:xfrm>
          <a:prstGeom prst="rect">
            <a:avLst/>
          </a:prstGeom>
        </p:spPr>
      </p:pic>
    </p:spTree>
    <p:extLst>
      <p:ext uri="{BB962C8B-B14F-4D97-AF65-F5344CB8AC3E}">
        <p14:creationId xmlns:p14="http://schemas.microsoft.com/office/powerpoint/2010/main" val="21323515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Contracts:</a:t>
            </a:r>
            <a:br>
              <a:rPr lang="en-US" sz="2800" b="1" i="0" u="none" strike="noStrike" baseline="0" dirty="0">
                <a:solidFill>
                  <a:schemeClr val="bg1"/>
                </a:solidFill>
                <a:latin typeface="Helvetica-Bold"/>
              </a:rPr>
            </a:br>
            <a:r>
              <a:rPr lang="en-US" sz="2800" b="1" i="0" u="none" strike="noStrike" baseline="0" dirty="0">
                <a:solidFill>
                  <a:schemeClr val="bg1"/>
                </a:solidFill>
                <a:latin typeface="Helvetica-Bold"/>
              </a:rPr>
              <a:t>Invariants, Preconditions, and Postconditions</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695872C-EC80-45C1-8435-47A6464FC837}"/>
              </a:ext>
            </a:extLst>
          </p:cNvPr>
          <p:cNvSpPr txBox="1"/>
          <p:nvPr/>
        </p:nvSpPr>
        <p:spPr>
          <a:xfrm>
            <a:off x="139624" y="2217858"/>
            <a:ext cx="8232878" cy="4055526"/>
          </a:xfrm>
          <a:prstGeom prst="rect">
            <a:avLst/>
          </a:prstGeom>
        </p:spPr>
        <p:txBody>
          <a:bodyPr vert="horz" lIns="91440" tIns="45720" rIns="91440" bIns="45720" rtlCol="0" anchor="ctr">
            <a:noAutofit/>
          </a:bodyPr>
          <a:lstStyle/>
          <a:p>
            <a:pPr algn="just"/>
            <a:r>
              <a:rPr lang="en-US" sz="2400" b="1" i="0" u="none" strike="noStrike" baseline="0" dirty="0"/>
              <a:t>Contracts </a:t>
            </a:r>
            <a:r>
              <a:rPr lang="en-US" sz="2400" b="0" i="0" u="none" strike="noStrike" baseline="0" dirty="0"/>
              <a:t>are constraints on a class that enable class users, implementors, and extenders to share the same assumptions about the class [Meyer, 1997]. A contract specifies constraints that the class user must meet before using the class as well as constraints that are ensured by the class implementor and the class extender when used</a:t>
            </a:r>
            <a:r>
              <a:rPr lang="en-US" dirty="0">
                <a:latin typeface="Times-Roman"/>
              </a:rPr>
              <a:t>:</a:t>
            </a:r>
            <a:endParaRPr lang="en-US" sz="1800" b="0" i="0" u="none" strike="noStrike" baseline="0" dirty="0">
              <a:latin typeface="Times-Roman"/>
            </a:endParaRPr>
          </a:p>
          <a:p>
            <a:pPr algn="just"/>
            <a:endParaRPr lang="en-US" sz="1000" dirty="0">
              <a:solidFill>
                <a:srgbClr val="000000"/>
              </a:solidFill>
            </a:endParaRPr>
          </a:p>
          <a:p>
            <a:pPr marL="471488" indent="-471488" algn="l">
              <a:buFont typeface="Arial" panose="020B0604020202020204" pitchFamily="34" charset="0"/>
              <a:buChar char="•"/>
            </a:pPr>
            <a:r>
              <a:rPr lang="en-US" sz="2200" b="0" i="0" u="none" strike="noStrike" baseline="0" dirty="0"/>
              <a:t>An </a:t>
            </a:r>
            <a:r>
              <a:rPr lang="en-US" sz="2200" b="1" i="0" u="none" strike="noStrike" baseline="0" dirty="0"/>
              <a:t>invariant </a:t>
            </a:r>
            <a:r>
              <a:rPr lang="en-US" sz="2200" b="0" i="0" u="none" strike="noStrike" baseline="0" dirty="0"/>
              <a:t>is a predicate that is always true for all instances of a class. Invariants are constraints associated with classes or interfaces. Invariants are used to specify consistency constraints among class attributes.</a:t>
            </a:r>
          </a:p>
          <a:p>
            <a:pPr marL="342900" indent="-342900" algn="just">
              <a:buFont typeface="Arial" panose="020B0604020202020204" pitchFamily="34" charset="0"/>
              <a:buChar char="•"/>
            </a:pPr>
            <a:endParaRPr lang="en-US" sz="1000" b="0" i="0" u="none" strike="noStrike" baseline="0" dirty="0"/>
          </a:p>
        </p:txBody>
      </p:sp>
    </p:spTree>
    <p:extLst>
      <p:ext uri="{BB962C8B-B14F-4D97-AF65-F5344CB8AC3E}">
        <p14:creationId xmlns:p14="http://schemas.microsoft.com/office/powerpoint/2010/main" val="13548759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Contracts:</a:t>
            </a:r>
            <a:br>
              <a:rPr lang="en-US" sz="2800" b="1" i="0" u="none" strike="noStrike" baseline="0" dirty="0">
                <a:solidFill>
                  <a:schemeClr val="bg1"/>
                </a:solidFill>
                <a:latin typeface="Helvetica-Bold"/>
              </a:rPr>
            </a:br>
            <a:r>
              <a:rPr lang="en-US" sz="2800" b="1" i="0" u="none" strike="noStrike" baseline="0" dirty="0">
                <a:solidFill>
                  <a:schemeClr val="bg1"/>
                </a:solidFill>
                <a:latin typeface="Helvetica-Bold"/>
              </a:rPr>
              <a:t>Invariants, Preconditions, and Postconditions_2</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695872C-EC80-45C1-8435-47A6464FC837}"/>
              </a:ext>
            </a:extLst>
          </p:cNvPr>
          <p:cNvSpPr txBox="1"/>
          <p:nvPr/>
        </p:nvSpPr>
        <p:spPr>
          <a:xfrm>
            <a:off x="322288" y="2293496"/>
            <a:ext cx="8232878" cy="3770026"/>
          </a:xfrm>
          <a:prstGeom prst="rect">
            <a:avLst/>
          </a:prstGeom>
        </p:spPr>
        <p:txBody>
          <a:bodyPr vert="horz" lIns="91440" tIns="45720" rIns="91440" bIns="45720" rtlCol="0" anchor="ctr">
            <a:noAutofit/>
          </a:bodyPr>
          <a:lstStyle/>
          <a:p>
            <a:pPr algn="just"/>
            <a:endParaRPr lang="en-US" sz="1000" dirty="0">
              <a:solidFill>
                <a:srgbClr val="000000"/>
              </a:solidFill>
            </a:endParaRPr>
          </a:p>
          <a:p>
            <a:pPr marL="465138" indent="-465138" algn="just">
              <a:buFont typeface="Arial" panose="020B0604020202020204" pitchFamily="34" charset="0"/>
              <a:buChar char="•"/>
            </a:pPr>
            <a:r>
              <a:rPr lang="en-US" sz="2200" b="0" i="0" u="none" strike="noStrike" baseline="0" dirty="0"/>
              <a:t>A </a:t>
            </a:r>
            <a:r>
              <a:rPr lang="en-US" sz="2200" b="1" i="0" u="none" strike="noStrike" baseline="0" dirty="0"/>
              <a:t>precondition </a:t>
            </a:r>
            <a:r>
              <a:rPr lang="en-US" sz="2200" b="0" i="0" u="none" strike="noStrike" baseline="0" dirty="0"/>
              <a:t>is a predicate that must be true before an operation is invoked.  Preconditions are associated with a specific operation.  Preconditions are used to specify constraints that a class user must meet before calling the operation.</a:t>
            </a:r>
          </a:p>
          <a:p>
            <a:pPr marL="465138" indent="-465138" algn="just">
              <a:buFont typeface="Arial" panose="020B0604020202020204" pitchFamily="34" charset="0"/>
              <a:buChar char="•"/>
            </a:pPr>
            <a:endParaRPr lang="en-US" sz="2200" b="0" i="0" u="none" strike="noStrike" baseline="0" dirty="0"/>
          </a:p>
          <a:p>
            <a:pPr marL="465138" indent="-465138" algn="just">
              <a:buFont typeface="Arial" panose="020B0604020202020204" pitchFamily="34" charset="0"/>
              <a:buChar char="•"/>
            </a:pPr>
            <a:r>
              <a:rPr lang="en-US" sz="2200" b="0" i="0" u="none" strike="noStrike" baseline="0" dirty="0"/>
              <a:t>A </a:t>
            </a:r>
            <a:r>
              <a:rPr lang="en-US" sz="2200" b="1" i="0" u="none" strike="noStrike" baseline="0" dirty="0"/>
              <a:t>postcondition </a:t>
            </a:r>
            <a:r>
              <a:rPr lang="en-US" sz="2200" b="0" i="0" u="none" strike="noStrike" baseline="0" dirty="0"/>
              <a:t>is a predicate that must be true after an operation is invoked.  Postconditions are associated with a specific operation. Postconditions are used to specify constraints that the class implementor and the class extender must ensure after the invocation of the operation.</a:t>
            </a:r>
          </a:p>
        </p:txBody>
      </p:sp>
    </p:spTree>
    <p:extLst>
      <p:ext uri="{BB962C8B-B14F-4D97-AF65-F5344CB8AC3E}">
        <p14:creationId xmlns:p14="http://schemas.microsoft.com/office/powerpoint/2010/main" val="12474054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Contracts:</a:t>
            </a:r>
            <a:br>
              <a:rPr lang="en-US" sz="2800" b="1" i="0" u="none" strike="noStrike" baseline="0" dirty="0">
                <a:solidFill>
                  <a:schemeClr val="bg1"/>
                </a:solidFill>
                <a:latin typeface="Helvetica-Bold"/>
              </a:rPr>
            </a:br>
            <a:r>
              <a:rPr lang="en-US" sz="2800" b="1" i="0" u="none" strike="noStrike" baseline="0" dirty="0">
                <a:solidFill>
                  <a:schemeClr val="bg1"/>
                </a:solidFill>
                <a:latin typeface="Helvetica-Bold"/>
              </a:rPr>
              <a:t>Invariants, Preconditions, and Postconditions_3</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ACC73CC9-4AC1-4451-A4AC-52C082CEA1CA}"/>
              </a:ext>
            </a:extLst>
          </p:cNvPr>
          <p:cNvPicPr>
            <a:picLocks noChangeAspect="1"/>
          </p:cNvPicPr>
          <p:nvPr/>
        </p:nvPicPr>
        <p:blipFill>
          <a:blip r:embed="rId3"/>
          <a:stretch>
            <a:fillRect/>
          </a:stretch>
        </p:blipFill>
        <p:spPr>
          <a:xfrm>
            <a:off x="505725" y="2310406"/>
            <a:ext cx="8438708" cy="3918002"/>
          </a:xfrm>
          <a:prstGeom prst="rect">
            <a:avLst/>
          </a:prstGeom>
        </p:spPr>
      </p:pic>
    </p:spTree>
    <p:extLst>
      <p:ext uri="{BB962C8B-B14F-4D97-AF65-F5344CB8AC3E}">
        <p14:creationId xmlns:p14="http://schemas.microsoft.com/office/powerpoint/2010/main" val="36789456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Contracts:</a:t>
            </a:r>
            <a:br>
              <a:rPr lang="en-US" sz="2800" b="1" i="0" u="none" strike="noStrike" baseline="0" dirty="0">
                <a:solidFill>
                  <a:schemeClr val="bg1"/>
                </a:solidFill>
                <a:latin typeface="Helvetica-Bold"/>
              </a:rPr>
            </a:br>
            <a:r>
              <a:rPr lang="en-US" sz="2800" b="1" i="0" u="none" strike="noStrike" baseline="0" dirty="0">
                <a:solidFill>
                  <a:schemeClr val="bg1"/>
                </a:solidFill>
                <a:latin typeface="Helvetica-Bold"/>
              </a:rPr>
              <a:t>Invariants, Preconditions, and Postconditions_4</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F3EFC7E-38A5-42C8-AE26-5D705E0F1EFE}"/>
              </a:ext>
            </a:extLst>
          </p:cNvPr>
          <p:cNvPicPr>
            <a:picLocks noChangeAspect="1"/>
          </p:cNvPicPr>
          <p:nvPr/>
        </p:nvPicPr>
        <p:blipFill>
          <a:blip r:embed="rId3"/>
          <a:stretch>
            <a:fillRect/>
          </a:stretch>
        </p:blipFill>
        <p:spPr>
          <a:xfrm>
            <a:off x="3724484" y="2110292"/>
            <a:ext cx="5259977" cy="3396343"/>
          </a:xfrm>
          <a:prstGeom prst="rect">
            <a:avLst/>
          </a:prstGeom>
        </p:spPr>
      </p:pic>
      <p:pic>
        <p:nvPicPr>
          <p:cNvPr id="7" name="Picture 6">
            <a:extLst>
              <a:ext uri="{FF2B5EF4-FFF2-40B4-BE49-F238E27FC236}">
                <a16:creationId xmlns:a16="http://schemas.microsoft.com/office/drawing/2014/main" id="{89944C56-F6B1-4978-8BBE-D5C6DA0F03C7}"/>
              </a:ext>
            </a:extLst>
          </p:cNvPr>
          <p:cNvPicPr>
            <a:picLocks noChangeAspect="1"/>
          </p:cNvPicPr>
          <p:nvPr/>
        </p:nvPicPr>
        <p:blipFill>
          <a:blip r:embed="rId4"/>
          <a:stretch>
            <a:fillRect/>
          </a:stretch>
        </p:blipFill>
        <p:spPr>
          <a:xfrm>
            <a:off x="206230" y="3497482"/>
            <a:ext cx="4773121" cy="1725559"/>
          </a:xfrm>
          <a:prstGeom prst="rect">
            <a:avLst/>
          </a:prstGeom>
        </p:spPr>
      </p:pic>
      <p:pic>
        <p:nvPicPr>
          <p:cNvPr id="9" name="Picture 8">
            <a:extLst>
              <a:ext uri="{FF2B5EF4-FFF2-40B4-BE49-F238E27FC236}">
                <a16:creationId xmlns:a16="http://schemas.microsoft.com/office/drawing/2014/main" id="{2B69806A-6C35-48A4-8A1B-09C3D938B744}"/>
              </a:ext>
            </a:extLst>
          </p:cNvPr>
          <p:cNvPicPr>
            <a:picLocks noChangeAspect="1"/>
          </p:cNvPicPr>
          <p:nvPr/>
        </p:nvPicPr>
        <p:blipFill>
          <a:blip r:embed="rId5"/>
          <a:stretch>
            <a:fillRect/>
          </a:stretch>
        </p:blipFill>
        <p:spPr>
          <a:xfrm>
            <a:off x="277598" y="5723205"/>
            <a:ext cx="5954308" cy="674238"/>
          </a:xfrm>
          <a:prstGeom prst="rect">
            <a:avLst/>
          </a:prstGeom>
        </p:spPr>
      </p:pic>
      <p:pic>
        <p:nvPicPr>
          <p:cNvPr id="18" name="Picture 17">
            <a:extLst>
              <a:ext uri="{FF2B5EF4-FFF2-40B4-BE49-F238E27FC236}">
                <a16:creationId xmlns:a16="http://schemas.microsoft.com/office/drawing/2014/main" id="{A0F515EA-56EB-4026-91FE-BA96552682D9}"/>
              </a:ext>
            </a:extLst>
          </p:cNvPr>
          <p:cNvPicPr>
            <a:picLocks noChangeAspect="1"/>
          </p:cNvPicPr>
          <p:nvPr/>
        </p:nvPicPr>
        <p:blipFill>
          <a:blip r:embed="rId6"/>
          <a:stretch>
            <a:fillRect/>
          </a:stretch>
        </p:blipFill>
        <p:spPr>
          <a:xfrm>
            <a:off x="224638" y="2284353"/>
            <a:ext cx="4967482" cy="610167"/>
          </a:xfrm>
          <a:prstGeom prst="rect">
            <a:avLst/>
          </a:prstGeom>
        </p:spPr>
      </p:pic>
      <p:pic>
        <p:nvPicPr>
          <p:cNvPr id="20" name="Picture 19">
            <a:extLst>
              <a:ext uri="{FF2B5EF4-FFF2-40B4-BE49-F238E27FC236}">
                <a16:creationId xmlns:a16="http://schemas.microsoft.com/office/drawing/2014/main" id="{EBB64418-1C9C-4760-B0E0-C957A91B8EFB}"/>
              </a:ext>
            </a:extLst>
          </p:cNvPr>
          <p:cNvPicPr>
            <a:picLocks noChangeAspect="1"/>
          </p:cNvPicPr>
          <p:nvPr/>
        </p:nvPicPr>
        <p:blipFill>
          <a:blip r:embed="rId7"/>
          <a:stretch>
            <a:fillRect/>
          </a:stretch>
        </p:blipFill>
        <p:spPr>
          <a:xfrm>
            <a:off x="198077" y="2827419"/>
            <a:ext cx="5009948" cy="715707"/>
          </a:xfrm>
          <a:prstGeom prst="rect">
            <a:avLst/>
          </a:prstGeom>
        </p:spPr>
      </p:pic>
    </p:spTree>
    <p:extLst>
      <p:ext uri="{BB962C8B-B14F-4D97-AF65-F5344CB8AC3E}">
        <p14:creationId xmlns:p14="http://schemas.microsoft.com/office/powerpoint/2010/main" val="8663741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Contracts:</a:t>
            </a:r>
            <a:br>
              <a:rPr lang="en-US" sz="2800" b="1" i="0" u="none" strike="noStrike" baseline="0" dirty="0">
                <a:solidFill>
                  <a:schemeClr val="bg1"/>
                </a:solidFill>
                <a:latin typeface="Helvetica-Bold"/>
              </a:rPr>
            </a:br>
            <a:r>
              <a:rPr lang="en-US" sz="2800" b="1" i="0" u="none" strike="noStrike" baseline="0" dirty="0">
                <a:solidFill>
                  <a:schemeClr val="bg1"/>
                </a:solidFill>
                <a:latin typeface="Helvetica-Bold"/>
              </a:rPr>
              <a:t>Invariants, Preconditions, and Postconditions_5</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F3EFC7E-38A5-42C8-AE26-5D705E0F1EFE}"/>
              </a:ext>
            </a:extLst>
          </p:cNvPr>
          <p:cNvPicPr>
            <a:picLocks noChangeAspect="1"/>
          </p:cNvPicPr>
          <p:nvPr/>
        </p:nvPicPr>
        <p:blipFill>
          <a:blip r:embed="rId3"/>
          <a:stretch>
            <a:fillRect/>
          </a:stretch>
        </p:blipFill>
        <p:spPr>
          <a:xfrm>
            <a:off x="3495948" y="2346820"/>
            <a:ext cx="5259977" cy="3396343"/>
          </a:xfrm>
          <a:prstGeom prst="rect">
            <a:avLst/>
          </a:prstGeom>
        </p:spPr>
      </p:pic>
      <p:pic>
        <p:nvPicPr>
          <p:cNvPr id="8" name="Picture 7">
            <a:extLst>
              <a:ext uri="{FF2B5EF4-FFF2-40B4-BE49-F238E27FC236}">
                <a16:creationId xmlns:a16="http://schemas.microsoft.com/office/drawing/2014/main" id="{D1947A07-EAF1-47D3-BB8B-4045905A77BF}"/>
              </a:ext>
            </a:extLst>
          </p:cNvPr>
          <p:cNvPicPr>
            <a:picLocks noChangeAspect="1"/>
          </p:cNvPicPr>
          <p:nvPr/>
        </p:nvPicPr>
        <p:blipFill>
          <a:blip r:embed="rId4"/>
          <a:stretch>
            <a:fillRect/>
          </a:stretch>
        </p:blipFill>
        <p:spPr>
          <a:xfrm>
            <a:off x="628485" y="2247567"/>
            <a:ext cx="4101914" cy="714172"/>
          </a:xfrm>
          <a:prstGeom prst="rect">
            <a:avLst/>
          </a:prstGeom>
        </p:spPr>
      </p:pic>
      <p:pic>
        <p:nvPicPr>
          <p:cNvPr id="12" name="Picture 11">
            <a:extLst>
              <a:ext uri="{FF2B5EF4-FFF2-40B4-BE49-F238E27FC236}">
                <a16:creationId xmlns:a16="http://schemas.microsoft.com/office/drawing/2014/main" id="{706C41D8-4936-4F18-A6E7-F0205D00ED21}"/>
              </a:ext>
            </a:extLst>
          </p:cNvPr>
          <p:cNvPicPr>
            <a:picLocks noChangeAspect="1"/>
          </p:cNvPicPr>
          <p:nvPr/>
        </p:nvPicPr>
        <p:blipFill>
          <a:blip r:embed="rId5"/>
          <a:stretch>
            <a:fillRect/>
          </a:stretch>
        </p:blipFill>
        <p:spPr>
          <a:xfrm>
            <a:off x="159539" y="3059770"/>
            <a:ext cx="4643097" cy="584390"/>
          </a:xfrm>
          <a:prstGeom prst="rect">
            <a:avLst/>
          </a:prstGeom>
        </p:spPr>
      </p:pic>
      <p:pic>
        <p:nvPicPr>
          <p:cNvPr id="18" name="Picture 17">
            <a:extLst>
              <a:ext uri="{FF2B5EF4-FFF2-40B4-BE49-F238E27FC236}">
                <a16:creationId xmlns:a16="http://schemas.microsoft.com/office/drawing/2014/main" id="{BAB4EF8C-62E8-4E10-8CD5-9CA3136DDC6C}"/>
              </a:ext>
            </a:extLst>
          </p:cNvPr>
          <p:cNvPicPr>
            <a:picLocks noChangeAspect="1"/>
          </p:cNvPicPr>
          <p:nvPr/>
        </p:nvPicPr>
        <p:blipFill>
          <a:blip r:embed="rId6"/>
          <a:stretch>
            <a:fillRect/>
          </a:stretch>
        </p:blipFill>
        <p:spPr>
          <a:xfrm>
            <a:off x="313916" y="6061709"/>
            <a:ext cx="8442009" cy="584389"/>
          </a:xfrm>
          <a:prstGeom prst="rect">
            <a:avLst/>
          </a:prstGeom>
        </p:spPr>
      </p:pic>
      <p:pic>
        <p:nvPicPr>
          <p:cNvPr id="20" name="Picture 19">
            <a:extLst>
              <a:ext uri="{FF2B5EF4-FFF2-40B4-BE49-F238E27FC236}">
                <a16:creationId xmlns:a16="http://schemas.microsoft.com/office/drawing/2014/main" id="{0F5C13D7-40B4-4D1A-99CD-EDA652B83C54}"/>
              </a:ext>
            </a:extLst>
          </p:cNvPr>
          <p:cNvPicPr>
            <a:picLocks noChangeAspect="1"/>
          </p:cNvPicPr>
          <p:nvPr/>
        </p:nvPicPr>
        <p:blipFill>
          <a:blip r:embed="rId7"/>
          <a:stretch>
            <a:fillRect/>
          </a:stretch>
        </p:blipFill>
        <p:spPr>
          <a:xfrm>
            <a:off x="219962" y="5502518"/>
            <a:ext cx="6360720" cy="524134"/>
          </a:xfrm>
          <a:prstGeom prst="rect">
            <a:avLst/>
          </a:prstGeom>
        </p:spPr>
      </p:pic>
      <p:pic>
        <p:nvPicPr>
          <p:cNvPr id="22" name="Picture 21">
            <a:extLst>
              <a:ext uri="{FF2B5EF4-FFF2-40B4-BE49-F238E27FC236}">
                <a16:creationId xmlns:a16="http://schemas.microsoft.com/office/drawing/2014/main" id="{2D0CC016-7DAE-4EFD-B334-E5ABDF626113}"/>
              </a:ext>
            </a:extLst>
          </p:cNvPr>
          <p:cNvPicPr>
            <a:picLocks noChangeAspect="1"/>
          </p:cNvPicPr>
          <p:nvPr/>
        </p:nvPicPr>
        <p:blipFill>
          <a:blip r:embed="rId8"/>
          <a:stretch>
            <a:fillRect/>
          </a:stretch>
        </p:blipFill>
        <p:spPr>
          <a:xfrm>
            <a:off x="117497" y="4122346"/>
            <a:ext cx="4851744" cy="524134"/>
          </a:xfrm>
          <a:prstGeom prst="rect">
            <a:avLst/>
          </a:prstGeom>
        </p:spPr>
      </p:pic>
    </p:spTree>
    <p:extLst>
      <p:ext uri="{BB962C8B-B14F-4D97-AF65-F5344CB8AC3E}">
        <p14:creationId xmlns:p14="http://schemas.microsoft.com/office/powerpoint/2010/main" val="15172718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Contracts:</a:t>
            </a:r>
            <a:br>
              <a:rPr lang="en-US" sz="2800" b="1" i="0" u="none" strike="noStrike" baseline="0" dirty="0">
                <a:solidFill>
                  <a:schemeClr val="bg1"/>
                </a:solidFill>
                <a:latin typeface="Helvetica-Bold"/>
              </a:rPr>
            </a:br>
            <a:r>
              <a:rPr lang="en-US" sz="2800" b="1" i="0" u="none" strike="noStrike" baseline="0" dirty="0">
                <a:solidFill>
                  <a:schemeClr val="bg1"/>
                </a:solidFill>
                <a:latin typeface="Helvetica-Bold"/>
              </a:rPr>
              <a:t>Invariants, Preconditions, and Postconditions_6</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F48DF921-40E2-48BF-A6F5-2E822A73DBCC}"/>
              </a:ext>
            </a:extLst>
          </p:cNvPr>
          <p:cNvPicPr>
            <a:picLocks noChangeAspect="1"/>
          </p:cNvPicPr>
          <p:nvPr/>
        </p:nvPicPr>
        <p:blipFill>
          <a:blip r:embed="rId3"/>
          <a:stretch>
            <a:fillRect/>
          </a:stretch>
        </p:blipFill>
        <p:spPr>
          <a:xfrm>
            <a:off x="219962" y="2158525"/>
            <a:ext cx="4894217" cy="3579223"/>
          </a:xfrm>
          <a:prstGeom prst="rect">
            <a:avLst/>
          </a:prstGeom>
        </p:spPr>
      </p:pic>
      <p:pic>
        <p:nvPicPr>
          <p:cNvPr id="7" name="Picture 6">
            <a:extLst>
              <a:ext uri="{FF2B5EF4-FFF2-40B4-BE49-F238E27FC236}">
                <a16:creationId xmlns:a16="http://schemas.microsoft.com/office/drawing/2014/main" id="{98A79ABD-A916-472E-8CFE-0544CE3C8A64}"/>
              </a:ext>
            </a:extLst>
          </p:cNvPr>
          <p:cNvPicPr>
            <a:picLocks noChangeAspect="1"/>
          </p:cNvPicPr>
          <p:nvPr/>
        </p:nvPicPr>
        <p:blipFill>
          <a:blip r:embed="rId4"/>
          <a:stretch>
            <a:fillRect/>
          </a:stretch>
        </p:blipFill>
        <p:spPr>
          <a:xfrm>
            <a:off x="2218544" y="5126581"/>
            <a:ext cx="6703208" cy="1659247"/>
          </a:xfrm>
          <a:prstGeom prst="rect">
            <a:avLst/>
          </a:prstGeom>
        </p:spPr>
      </p:pic>
      <p:pic>
        <p:nvPicPr>
          <p:cNvPr id="10" name="Picture 9">
            <a:extLst>
              <a:ext uri="{FF2B5EF4-FFF2-40B4-BE49-F238E27FC236}">
                <a16:creationId xmlns:a16="http://schemas.microsoft.com/office/drawing/2014/main" id="{73881E1C-FCDE-4DFB-8A1C-E1B9652F944F}"/>
              </a:ext>
            </a:extLst>
          </p:cNvPr>
          <p:cNvPicPr>
            <a:picLocks noChangeAspect="1"/>
          </p:cNvPicPr>
          <p:nvPr/>
        </p:nvPicPr>
        <p:blipFill>
          <a:blip r:embed="rId5"/>
          <a:stretch>
            <a:fillRect/>
          </a:stretch>
        </p:blipFill>
        <p:spPr>
          <a:xfrm>
            <a:off x="4007223" y="2281529"/>
            <a:ext cx="4848258" cy="394215"/>
          </a:xfrm>
          <a:prstGeom prst="rect">
            <a:avLst/>
          </a:prstGeom>
        </p:spPr>
      </p:pic>
    </p:spTree>
    <p:extLst>
      <p:ext uri="{BB962C8B-B14F-4D97-AF65-F5344CB8AC3E}">
        <p14:creationId xmlns:p14="http://schemas.microsoft.com/office/powerpoint/2010/main" val="25917813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Contracts:</a:t>
            </a:r>
            <a:br>
              <a:rPr lang="en-US" sz="2800" b="1" i="0" u="none" strike="noStrike" baseline="0" dirty="0">
                <a:solidFill>
                  <a:schemeClr val="bg1"/>
                </a:solidFill>
                <a:latin typeface="Helvetica-Bold"/>
              </a:rPr>
            </a:br>
            <a:r>
              <a:rPr lang="en-US" sz="2800" b="1" i="0" u="none" strike="noStrike" baseline="0" dirty="0">
                <a:solidFill>
                  <a:schemeClr val="bg1"/>
                </a:solidFill>
                <a:latin typeface="Helvetica-Bold"/>
              </a:rPr>
              <a:t>Invariants, Preconditions, and Postconditions_7</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F5F4C8E-DC80-4C09-94A5-0909373717FB}"/>
              </a:ext>
            </a:extLst>
          </p:cNvPr>
          <p:cNvPicPr>
            <a:picLocks noChangeAspect="1"/>
          </p:cNvPicPr>
          <p:nvPr/>
        </p:nvPicPr>
        <p:blipFill>
          <a:blip r:embed="rId3"/>
          <a:stretch>
            <a:fillRect/>
          </a:stretch>
        </p:blipFill>
        <p:spPr>
          <a:xfrm>
            <a:off x="1104774" y="2152941"/>
            <a:ext cx="6757565" cy="4607756"/>
          </a:xfrm>
          <a:prstGeom prst="rect">
            <a:avLst/>
          </a:prstGeom>
        </p:spPr>
      </p:pic>
    </p:spTree>
    <p:extLst>
      <p:ext uri="{BB962C8B-B14F-4D97-AF65-F5344CB8AC3E}">
        <p14:creationId xmlns:p14="http://schemas.microsoft.com/office/powerpoint/2010/main" val="31759126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Contracts:</a:t>
            </a:r>
            <a:br>
              <a:rPr lang="en-US" sz="2800" b="1" i="0" u="none" strike="noStrike" baseline="0" dirty="0">
                <a:solidFill>
                  <a:schemeClr val="bg1"/>
                </a:solidFill>
                <a:latin typeface="Helvetica-Bold"/>
              </a:rPr>
            </a:br>
            <a:r>
              <a:rPr lang="en-US" sz="2800" b="1" i="0" u="none" strike="noStrike" baseline="0" dirty="0">
                <a:solidFill>
                  <a:schemeClr val="bg1"/>
                </a:solidFill>
                <a:latin typeface="Helvetica-Bold"/>
              </a:rPr>
              <a:t>Invariants, Preconditions, and Postconditions_8</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F48DF921-40E2-48BF-A6F5-2E822A73DBCC}"/>
              </a:ext>
            </a:extLst>
          </p:cNvPr>
          <p:cNvPicPr>
            <a:picLocks noChangeAspect="1"/>
          </p:cNvPicPr>
          <p:nvPr/>
        </p:nvPicPr>
        <p:blipFill>
          <a:blip r:embed="rId3"/>
          <a:stretch>
            <a:fillRect/>
          </a:stretch>
        </p:blipFill>
        <p:spPr>
          <a:xfrm>
            <a:off x="219962" y="2158525"/>
            <a:ext cx="4894217" cy="3579223"/>
          </a:xfrm>
          <a:prstGeom prst="rect">
            <a:avLst/>
          </a:prstGeom>
        </p:spPr>
      </p:pic>
      <p:pic>
        <p:nvPicPr>
          <p:cNvPr id="5" name="Picture 4">
            <a:extLst>
              <a:ext uri="{FF2B5EF4-FFF2-40B4-BE49-F238E27FC236}">
                <a16:creationId xmlns:a16="http://schemas.microsoft.com/office/drawing/2014/main" id="{1F87791D-682E-4874-A1CC-E01E784C3061}"/>
              </a:ext>
            </a:extLst>
          </p:cNvPr>
          <p:cNvPicPr>
            <a:picLocks noChangeAspect="1"/>
          </p:cNvPicPr>
          <p:nvPr/>
        </p:nvPicPr>
        <p:blipFill>
          <a:blip r:embed="rId4"/>
          <a:stretch>
            <a:fillRect/>
          </a:stretch>
        </p:blipFill>
        <p:spPr>
          <a:xfrm>
            <a:off x="1852924" y="5433935"/>
            <a:ext cx="7115564" cy="1022258"/>
          </a:xfrm>
          <a:prstGeom prst="rect">
            <a:avLst/>
          </a:prstGeom>
        </p:spPr>
      </p:pic>
    </p:spTree>
    <p:extLst>
      <p:ext uri="{BB962C8B-B14F-4D97-AF65-F5344CB8AC3E}">
        <p14:creationId xmlns:p14="http://schemas.microsoft.com/office/powerpoint/2010/main" val="25018111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Contracts:</a:t>
            </a:r>
            <a:br>
              <a:rPr lang="en-US" sz="2800" b="1" i="0" u="none" strike="noStrike" baseline="0" dirty="0">
                <a:solidFill>
                  <a:schemeClr val="bg1"/>
                </a:solidFill>
                <a:latin typeface="Helvetica-Bold"/>
              </a:rPr>
            </a:br>
            <a:r>
              <a:rPr lang="en-US" sz="2800" b="1" i="0" u="none" strike="noStrike" baseline="0" dirty="0">
                <a:solidFill>
                  <a:schemeClr val="bg1"/>
                </a:solidFill>
                <a:latin typeface="Helvetica-Bold"/>
              </a:rPr>
              <a:t>Invariants, Preconditions, and Postconditions_9</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473048E-4504-451D-9044-28B428C2F9F5}"/>
              </a:ext>
            </a:extLst>
          </p:cNvPr>
          <p:cNvPicPr>
            <a:picLocks noChangeAspect="1"/>
          </p:cNvPicPr>
          <p:nvPr/>
        </p:nvPicPr>
        <p:blipFill>
          <a:blip r:embed="rId3"/>
          <a:stretch>
            <a:fillRect/>
          </a:stretch>
        </p:blipFill>
        <p:spPr>
          <a:xfrm>
            <a:off x="640967" y="2658218"/>
            <a:ext cx="7985250" cy="2768220"/>
          </a:xfrm>
          <a:prstGeom prst="rect">
            <a:avLst/>
          </a:prstGeom>
        </p:spPr>
      </p:pic>
      <p:pic>
        <p:nvPicPr>
          <p:cNvPr id="10" name="Picture 9">
            <a:extLst>
              <a:ext uri="{FF2B5EF4-FFF2-40B4-BE49-F238E27FC236}">
                <a16:creationId xmlns:a16="http://schemas.microsoft.com/office/drawing/2014/main" id="{E368C1C5-97D0-448C-8E5D-021AE96004B2}"/>
              </a:ext>
            </a:extLst>
          </p:cNvPr>
          <p:cNvPicPr>
            <a:picLocks noChangeAspect="1"/>
          </p:cNvPicPr>
          <p:nvPr/>
        </p:nvPicPr>
        <p:blipFill>
          <a:blip r:embed="rId4"/>
          <a:stretch>
            <a:fillRect/>
          </a:stretch>
        </p:blipFill>
        <p:spPr>
          <a:xfrm>
            <a:off x="271827" y="5726243"/>
            <a:ext cx="8570012" cy="869429"/>
          </a:xfrm>
          <a:prstGeom prst="rect">
            <a:avLst/>
          </a:prstGeom>
        </p:spPr>
      </p:pic>
    </p:spTree>
    <p:extLst>
      <p:ext uri="{BB962C8B-B14F-4D97-AF65-F5344CB8AC3E}">
        <p14:creationId xmlns:p14="http://schemas.microsoft.com/office/powerpoint/2010/main" val="32744420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59961" y="457200"/>
            <a:ext cx="9084039" cy="1299411"/>
          </a:xfrm>
        </p:spPr>
        <p:txBody>
          <a:bodyPr vert="horz" lIns="91440" tIns="45720" rIns="91440" bIns="45720" rtlCol="0" anchor="ctr">
            <a:normAutofit/>
          </a:bodyPr>
          <a:lstStyle/>
          <a:p>
            <a:pPr algn="l" defTabSz="914400">
              <a:lnSpc>
                <a:spcPct val="90000"/>
              </a:lnSpc>
            </a:pPr>
            <a:r>
              <a:rPr lang="en-US" sz="3600" b="1" i="0" u="none" strike="noStrike" baseline="0" dirty="0">
                <a:solidFill>
                  <a:schemeClr val="bg1"/>
                </a:solidFill>
                <a:latin typeface="Helvetica-Bold"/>
              </a:rPr>
              <a:t>An Overview of Interface Specification</a:t>
            </a:r>
            <a:endParaRPr lang="en-US" sz="36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695872C-EC80-45C1-8435-47A6464FC837}"/>
              </a:ext>
            </a:extLst>
          </p:cNvPr>
          <p:cNvSpPr txBox="1"/>
          <p:nvPr/>
        </p:nvSpPr>
        <p:spPr>
          <a:xfrm>
            <a:off x="274039" y="2066679"/>
            <a:ext cx="8232878" cy="4641419"/>
          </a:xfrm>
          <a:prstGeom prst="rect">
            <a:avLst/>
          </a:prstGeom>
        </p:spPr>
        <p:txBody>
          <a:bodyPr vert="horz" lIns="91440" tIns="45720" rIns="91440" bIns="45720" rtlCol="0" anchor="ctr">
            <a:normAutofit fontScale="25000" lnSpcReduction="20000"/>
          </a:bodyPr>
          <a:lstStyle/>
          <a:p>
            <a:pPr algn="l"/>
            <a:r>
              <a:rPr lang="en-US" sz="9600" b="0" i="0" u="none" strike="noStrike" baseline="0" dirty="0"/>
              <a:t>At this point, we have made many decisions about the system and produced a wealth of models:</a:t>
            </a:r>
          </a:p>
          <a:p>
            <a:pPr algn="l"/>
            <a:endParaRPr lang="en-US" altLang="en-US" sz="4000" dirty="0">
              <a:solidFill>
                <a:srgbClr val="000000"/>
              </a:solidFill>
            </a:endParaRPr>
          </a:p>
          <a:p>
            <a:pPr algn="l"/>
            <a:endParaRPr lang="en-US" altLang="en-US" sz="4000" dirty="0">
              <a:solidFill>
                <a:srgbClr val="000000"/>
              </a:solidFill>
            </a:endParaRPr>
          </a:p>
          <a:p>
            <a:pPr marL="471488" indent="-471488" algn="just">
              <a:buFont typeface="Arial" panose="020B0604020202020204" pitchFamily="34" charset="0"/>
              <a:buChar char="•"/>
            </a:pPr>
            <a:r>
              <a:rPr lang="en-US" sz="8800" b="0" i="0" u="none" strike="noStrike" baseline="0" dirty="0"/>
              <a:t>The </a:t>
            </a:r>
            <a:r>
              <a:rPr lang="en-US" sz="8800" b="0" i="1" u="none" strike="noStrike" baseline="0" dirty="0"/>
              <a:t>analysis object model </a:t>
            </a:r>
            <a:r>
              <a:rPr lang="en-US" sz="8800" b="0" i="0" u="none" strike="noStrike" baseline="0" dirty="0"/>
              <a:t>describes the entity, boundary, and control objects that are visible to the user. AOM includes attributes and operations for each object.</a:t>
            </a:r>
          </a:p>
          <a:p>
            <a:pPr marL="471488" indent="-471488" algn="just">
              <a:buFont typeface="Arial" panose="020B0604020202020204" pitchFamily="34" charset="0"/>
              <a:buChar char="•"/>
            </a:pPr>
            <a:endParaRPr lang="en-US" sz="8800" b="0" i="0" u="none" strike="noStrike" baseline="0" dirty="0"/>
          </a:p>
          <a:p>
            <a:pPr marL="471488" indent="-471488" algn="just">
              <a:buFont typeface="Arial" panose="020B0604020202020204" pitchFamily="34" charset="0"/>
              <a:buChar char="•"/>
            </a:pPr>
            <a:r>
              <a:rPr lang="en-US" sz="8800" b="0" i="1" u="none" strike="noStrike" baseline="0" dirty="0"/>
              <a:t>Subsystem decomposition </a:t>
            </a:r>
            <a:r>
              <a:rPr lang="en-US" sz="8800" b="0" i="0" u="none" strike="noStrike" baseline="0" dirty="0"/>
              <a:t>describes how these objects are partitioned into cohesive pieces realized by different teams of developers. Each subsystem includes high-level</a:t>
            </a:r>
            <a:r>
              <a:rPr lang="en-US" sz="8800" dirty="0"/>
              <a:t> </a:t>
            </a:r>
            <a:r>
              <a:rPr lang="en-US" sz="8800" b="0" i="0" u="none" strike="noStrike" baseline="0" dirty="0"/>
              <a:t>service descriptions that indicate which functionality it provides to the others.</a:t>
            </a:r>
          </a:p>
          <a:p>
            <a:pPr marL="471488" indent="-471488" algn="just">
              <a:buFont typeface="Arial" panose="020B0604020202020204" pitchFamily="34" charset="0"/>
              <a:buChar char="•"/>
            </a:pPr>
            <a:endParaRPr lang="en-US" sz="8800" b="0" i="0" u="none" strike="noStrike" baseline="0" dirty="0"/>
          </a:p>
          <a:p>
            <a:pPr marL="471488" indent="-471488" algn="just">
              <a:buFont typeface="Arial" panose="020B0604020202020204" pitchFamily="34" charset="0"/>
              <a:buChar char="•"/>
            </a:pPr>
            <a:r>
              <a:rPr lang="en-US" sz="8800" b="0" i="1" u="none" strike="noStrike" baseline="0" dirty="0"/>
              <a:t>Hardware/software mapping </a:t>
            </a:r>
            <a:r>
              <a:rPr lang="en-US" sz="8800" b="0" i="0" u="none" strike="noStrike" baseline="0" dirty="0"/>
              <a:t>identifies the components that make up the virtual machine on which we build solution objects. This may include classes and APIs defined by existing components.</a:t>
            </a:r>
          </a:p>
          <a:p>
            <a:pPr algn="l"/>
            <a:endParaRPr lang="en-US" sz="8000" dirty="0">
              <a:solidFill>
                <a:srgbClr val="000000"/>
              </a:solidFill>
            </a:endParaRPr>
          </a:p>
        </p:txBody>
      </p:sp>
    </p:spTree>
    <p:extLst>
      <p:ext uri="{BB962C8B-B14F-4D97-AF65-F5344CB8AC3E}">
        <p14:creationId xmlns:p14="http://schemas.microsoft.com/office/powerpoint/2010/main" val="36767997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Inheriting Contracts</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AE34E38-8087-40A3-9B79-42959C266741}"/>
              </a:ext>
            </a:extLst>
          </p:cNvPr>
          <p:cNvSpPr txBox="1"/>
          <p:nvPr/>
        </p:nvSpPr>
        <p:spPr>
          <a:xfrm>
            <a:off x="94791" y="2266080"/>
            <a:ext cx="8826961" cy="1785104"/>
          </a:xfrm>
          <a:prstGeom prst="rect">
            <a:avLst/>
          </a:prstGeom>
          <a:noFill/>
        </p:spPr>
        <p:txBody>
          <a:bodyPr wrap="square" rtlCol="0">
            <a:spAutoFit/>
          </a:bodyPr>
          <a:lstStyle/>
          <a:p>
            <a:pPr algn="just"/>
            <a:r>
              <a:rPr lang="en-US" sz="2200" b="0" i="0" u="none" strike="noStrike" baseline="0" dirty="0"/>
              <a:t>In a polymorphic language, a class can be substituted by any of its descendants. That is, a class user invoking operations on a class could be invoking instead a subclass.  Hence, the class user expects that a contract that holds for the superclass still holds for the subclass.  We call this </a:t>
            </a:r>
            <a:r>
              <a:rPr lang="en-US" sz="2200" b="1" i="0" u="none" strike="noStrike" baseline="0" dirty="0"/>
              <a:t>contract inheritance</a:t>
            </a:r>
            <a:r>
              <a:rPr lang="en-US" sz="2200" b="0" i="0" u="none" strike="noStrike" baseline="0" dirty="0"/>
              <a:t>.</a:t>
            </a:r>
            <a:endParaRPr lang="en-US" sz="2200" dirty="0"/>
          </a:p>
        </p:txBody>
      </p:sp>
      <p:pic>
        <p:nvPicPr>
          <p:cNvPr id="5" name="Picture 4">
            <a:extLst>
              <a:ext uri="{FF2B5EF4-FFF2-40B4-BE49-F238E27FC236}">
                <a16:creationId xmlns:a16="http://schemas.microsoft.com/office/drawing/2014/main" id="{73E99D90-A016-4B67-892B-6BB1DFB600C9}"/>
              </a:ext>
            </a:extLst>
          </p:cNvPr>
          <p:cNvPicPr>
            <a:picLocks noChangeAspect="1"/>
          </p:cNvPicPr>
          <p:nvPr/>
        </p:nvPicPr>
        <p:blipFill>
          <a:blip r:embed="rId3"/>
          <a:stretch>
            <a:fillRect/>
          </a:stretch>
        </p:blipFill>
        <p:spPr>
          <a:xfrm>
            <a:off x="1205976" y="4113197"/>
            <a:ext cx="6957413" cy="2632377"/>
          </a:xfrm>
          <a:prstGeom prst="rect">
            <a:avLst/>
          </a:prstGeom>
        </p:spPr>
      </p:pic>
    </p:spTree>
    <p:extLst>
      <p:ext uri="{BB962C8B-B14F-4D97-AF65-F5344CB8AC3E}">
        <p14:creationId xmlns:p14="http://schemas.microsoft.com/office/powerpoint/2010/main" val="26140140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Inheriting Contracts_2</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8108255C-1C89-4205-BD70-2301B8BD860C}"/>
              </a:ext>
            </a:extLst>
          </p:cNvPr>
          <p:cNvPicPr>
            <a:picLocks noChangeAspect="1"/>
          </p:cNvPicPr>
          <p:nvPr/>
        </p:nvPicPr>
        <p:blipFill>
          <a:blip r:embed="rId3"/>
          <a:stretch>
            <a:fillRect/>
          </a:stretch>
        </p:blipFill>
        <p:spPr>
          <a:xfrm>
            <a:off x="1371599" y="2225227"/>
            <a:ext cx="6168453" cy="4260828"/>
          </a:xfrm>
          <a:prstGeom prst="rect">
            <a:avLst/>
          </a:prstGeom>
        </p:spPr>
      </p:pic>
    </p:spTree>
    <p:extLst>
      <p:ext uri="{BB962C8B-B14F-4D97-AF65-F5344CB8AC3E}">
        <p14:creationId xmlns:p14="http://schemas.microsoft.com/office/powerpoint/2010/main" val="32927162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Inheriting Contracts_3</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Diagram&#10;&#10;Description automatically generated">
            <a:extLst>
              <a:ext uri="{FF2B5EF4-FFF2-40B4-BE49-F238E27FC236}">
                <a16:creationId xmlns:a16="http://schemas.microsoft.com/office/drawing/2014/main" id="{5AB353A9-4989-47E6-9880-5370F9D2DEA0}"/>
              </a:ext>
            </a:extLst>
          </p:cNvPr>
          <p:cNvPicPr>
            <a:picLocks noChangeAspect="1"/>
          </p:cNvPicPr>
          <p:nvPr/>
        </p:nvPicPr>
        <p:blipFill>
          <a:blip r:embed="rId3"/>
          <a:stretch>
            <a:fillRect/>
          </a:stretch>
        </p:blipFill>
        <p:spPr>
          <a:xfrm>
            <a:off x="1395078" y="2515791"/>
            <a:ext cx="6594679" cy="4070071"/>
          </a:xfrm>
          <a:prstGeom prst="rect">
            <a:avLst/>
          </a:prstGeom>
        </p:spPr>
      </p:pic>
    </p:spTree>
    <p:extLst>
      <p:ext uri="{BB962C8B-B14F-4D97-AF65-F5344CB8AC3E}">
        <p14:creationId xmlns:p14="http://schemas.microsoft.com/office/powerpoint/2010/main" val="36107358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Inheriting Contracts_4</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FE053517-3B39-4C79-8266-43EB18922EFF}"/>
              </a:ext>
            </a:extLst>
          </p:cNvPr>
          <p:cNvPicPr>
            <a:picLocks noChangeAspect="1"/>
          </p:cNvPicPr>
          <p:nvPr/>
        </p:nvPicPr>
        <p:blipFill>
          <a:blip r:embed="rId3"/>
          <a:stretch>
            <a:fillRect/>
          </a:stretch>
        </p:blipFill>
        <p:spPr>
          <a:xfrm>
            <a:off x="1134639" y="2359356"/>
            <a:ext cx="6645256" cy="4281288"/>
          </a:xfrm>
          <a:prstGeom prst="rect">
            <a:avLst/>
          </a:prstGeom>
        </p:spPr>
      </p:pic>
    </p:spTree>
    <p:extLst>
      <p:ext uri="{BB962C8B-B14F-4D97-AF65-F5344CB8AC3E}">
        <p14:creationId xmlns:p14="http://schemas.microsoft.com/office/powerpoint/2010/main" val="35550595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Inheriting Contracts_5</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832A79FD-CB69-427E-8CAB-F29AA4D94F2F}"/>
              </a:ext>
            </a:extLst>
          </p:cNvPr>
          <p:cNvPicPr>
            <a:picLocks noChangeAspect="1"/>
          </p:cNvPicPr>
          <p:nvPr/>
        </p:nvPicPr>
        <p:blipFill>
          <a:blip r:embed="rId3"/>
          <a:stretch>
            <a:fillRect/>
          </a:stretch>
        </p:blipFill>
        <p:spPr>
          <a:xfrm>
            <a:off x="1068000" y="2348312"/>
            <a:ext cx="6794550" cy="4337297"/>
          </a:xfrm>
          <a:prstGeom prst="rect">
            <a:avLst/>
          </a:prstGeom>
        </p:spPr>
      </p:pic>
    </p:spTree>
    <p:extLst>
      <p:ext uri="{BB962C8B-B14F-4D97-AF65-F5344CB8AC3E}">
        <p14:creationId xmlns:p14="http://schemas.microsoft.com/office/powerpoint/2010/main" val="15579113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Inheriting Contracts_6</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059EB2D-59FD-4D52-B71B-80A774ECEDA0}"/>
              </a:ext>
            </a:extLst>
          </p:cNvPr>
          <p:cNvPicPr>
            <a:picLocks noChangeAspect="1"/>
          </p:cNvPicPr>
          <p:nvPr/>
        </p:nvPicPr>
        <p:blipFill>
          <a:blip r:embed="rId3"/>
          <a:stretch>
            <a:fillRect/>
          </a:stretch>
        </p:blipFill>
        <p:spPr>
          <a:xfrm>
            <a:off x="932383" y="2319545"/>
            <a:ext cx="7153593" cy="4470995"/>
          </a:xfrm>
          <a:prstGeom prst="rect">
            <a:avLst/>
          </a:prstGeom>
        </p:spPr>
      </p:pic>
    </p:spTree>
    <p:extLst>
      <p:ext uri="{BB962C8B-B14F-4D97-AF65-F5344CB8AC3E}">
        <p14:creationId xmlns:p14="http://schemas.microsoft.com/office/powerpoint/2010/main" val="8901059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Managing Object Design</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183D9D1-1D5B-41F6-9E5D-02FFA85C764B}"/>
              </a:ext>
            </a:extLst>
          </p:cNvPr>
          <p:cNvSpPr txBox="1"/>
          <p:nvPr/>
        </p:nvSpPr>
        <p:spPr>
          <a:xfrm>
            <a:off x="130023" y="2308485"/>
            <a:ext cx="8903628" cy="4401205"/>
          </a:xfrm>
          <a:prstGeom prst="rect">
            <a:avLst/>
          </a:prstGeom>
          <a:noFill/>
        </p:spPr>
        <p:txBody>
          <a:bodyPr wrap="square" rtlCol="0">
            <a:spAutoFit/>
          </a:bodyPr>
          <a:lstStyle/>
          <a:p>
            <a:pPr algn="l"/>
            <a:r>
              <a:rPr lang="en-US" sz="2200" b="0" i="0" u="none" strike="noStrike" baseline="0" dirty="0"/>
              <a:t>There are two primary management challenges during object design:</a:t>
            </a:r>
          </a:p>
          <a:p>
            <a:pPr algn="l"/>
            <a:endParaRPr lang="en-US" sz="2200" b="0" i="0" u="none" strike="noStrike" baseline="0" dirty="0"/>
          </a:p>
          <a:p>
            <a:pPr marL="427038" indent="-427038" algn="just">
              <a:buFont typeface="Arial" panose="020B0604020202020204" pitchFamily="34" charset="0"/>
              <a:buChar char="•"/>
            </a:pPr>
            <a:r>
              <a:rPr lang="en-US" sz="2000" b="0" i="1" u="none" strike="noStrike" baseline="0" dirty="0"/>
              <a:t>Increased communication complexity</a:t>
            </a:r>
            <a:r>
              <a:rPr lang="en-US" sz="2000" b="0" i="0" u="none" strike="noStrike" baseline="0" dirty="0"/>
              <a:t>.  The number of participants involved during this phase of development increases dramatically. The object design models, and code are the result of the collaboration of many people. Management needs to ensure that decisions among these developers are made consistently with project goals.</a:t>
            </a:r>
          </a:p>
          <a:p>
            <a:pPr marL="427038" indent="-427038" algn="l">
              <a:buFont typeface="Arial" panose="020B0604020202020204" pitchFamily="34" charset="0"/>
              <a:buChar char="•"/>
            </a:pPr>
            <a:endParaRPr lang="en-US" sz="1000" b="0" i="0" u="none" strike="noStrike" baseline="0" dirty="0"/>
          </a:p>
          <a:p>
            <a:pPr marL="427038" indent="-427038" algn="just">
              <a:buFont typeface="Arial" panose="020B0604020202020204" pitchFamily="34" charset="0"/>
              <a:buChar char="•"/>
            </a:pPr>
            <a:r>
              <a:rPr lang="en-US" sz="2000" b="0" i="1" u="none" strike="noStrike" baseline="0" dirty="0"/>
              <a:t>Consistency with prior decisions and documents</a:t>
            </a:r>
            <a:r>
              <a:rPr lang="en-US" sz="2000" b="0" i="0" u="none" strike="noStrike" baseline="0" dirty="0"/>
              <a:t>. Developers often do not appreciate completely the consequences of analysis and system design decisions before object design.  When detailing and refining the object design model, developers may question some of these decisions and reevaluate them. The management challenge is to maintain a record of these revised decisions and to make sure all documents reflect the current state of development.</a:t>
            </a:r>
            <a:endParaRPr lang="en-US" sz="2000" dirty="0"/>
          </a:p>
        </p:txBody>
      </p:sp>
    </p:spTree>
    <p:extLst>
      <p:ext uri="{BB962C8B-B14F-4D97-AF65-F5344CB8AC3E}">
        <p14:creationId xmlns:p14="http://schemas.microsoft.com/office/powerpoint/2010/main" val="33737106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Documenting Object Design</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183D9D1-1D5B-41F6-9E5D-02FFA85C764B}"/>
              </a:ext>
            </a:extLst>
          </p:cNvPr>
          <p:cNvSpPr txBox="1"/>
          <p:nvPr/>
        </p:nvSpPr>
        <p:spPr>
          <a:xfrm>
            <a:off x="219963" y="2308485"/>
            <a:ext cx="8903628" cy="3416320"/>
          </a:xfrm>
          <a:prstGeom prst="rect">
            <a:avLst/>
          </a:prstGeom>
          <a:noFill/>
        </p:spPr>
        <p:txBody>
          <a:bodyPr wrap="square" rtlCol="0">
            <a:spAutoFit/>
          </a:bodyPr>
          <a:lstStyle/>
          <a:p>
            <a:pPr algn="just"/>
            <a:r>
              <a:rPr lang="en-US" sz="2400" b="0" i="0" u="none" strike="noStrike" baseline="0" dirty="0"/>
              <a:t>Object design is documented in the </a:t>
            </a:r>
            <a:r>
              <a:rPr lang="en-US" sz="2400" b="1" i="0" u="none" strike="noStrike" baseline="0" dirty="0"/>
              <a:t>Object Design Document (ODD)</a:t>
            </a:r>
            <a:r>
              <a:rPr lang="en-US" sz="2400" b="0" i="0" u="none" strike="noStrike" baseline="0" dirty="0"/>
              <a:t>.  It describes object design trade-offs made by developers, guidelines they followed for subsystem interfaces, the decomposition of subsystems into packages and classes, and the class interfaces.</a:t>
            </a:r>
          </a:p>
          <a:p>
            <a:pPr algn="just"/>
            <a:endParaRPr lang="en-US" sz="2400" dirty="0"/>
          </a:p>
          <a:p>
            <a:pPr algn="just"/>
            <a:r>
              <a:rPr lang="en-US" sz="2400" b="0" i="0" u="none" strike="noStrike" baseline="0" dirty="0"/>
              <a:t>The ODD is used to exchange interface information among teams and as a reference during testing. The audience for the ODD includes system architects (i.e., the developers who participate in the system design), developers who implement each subsystem, and testers.</a:t>
            </a:r>
            <a:endParaRPr lang="en-US" sz="2400" dirty="0"/>
          </a:p>
        </p:txBody>
      </p:sp>
    </p:spTree>
    <p:extLst>
      <p:ext uri="{BB962C8B-B14F-4D97-AF65-F5344CB8AC3E}">
        <p14:creationId xmlns:p14="http://schemas.microsoft.com/office/powerpoint/2010/main" val="42229402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Documenting Object Design_2</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183D9D1-1D5B-41F6-9E5D-02FFA85C764B}"/>
              </a:ext>
            </a:extLst>
          </p:cNvPr>
          <p:cNvSpPr txBox="1"/>
          <p:nvPr/>
        </p:nvSpPr>
        <p:spPr>
          <a:xfrm>
            <a:off x="152508" y="2308485"/>
            <a:ext cx="8903628" cy="4339650"/>
          </a:xfrm>
          <a:prstGeom prst="rect">
            <a:avLst/>
          </a:prstGeom>
          <a:noFill/>
        </p:spPr>
        <p:txBody>
          <a:bodyPr wrap="square" rtlCol="0">
            <a:spAutoFit/>
          </a:bodyPr>
          <a:lstStyle/>
          <a:p>
            <a:pPr algn="l"/>
            <a:r>
              <a:rPr lang="en-US" sz="2400" b="1" i="0" u="none" strike="noStrike" baseline="0" dirty="0"/>
              <a:t>There are three main approaches to documenting object design:</a:t>
            </a:r>
          </a:p>
          <a:p>
            <a:pPr algn="l"/>
            <a:endParaRPr lang="en-US" sz="1000" b="0" i="0" u="none" strike="noStrike" baseline="0" dirty="0"/>
          </a:p>
          <a:p>
            <a:pPr marL="457200" indent="-457200" algn="just">
              <a:buFont typeface="+mj-lt"/>
              <a:buAutoNum type="arabicPeriod"/>
            </a:pPr>
            <a:r>
              <a:rPr lang="en-US" sz="2200" b="0" i="1" u="none" strike="noStrike" baseline="0" dirty="0"/>
              <a:t>Self-contained ODD generated from model</a:t>
            </a:r>
            <a:r>
              <a:rPr lang="en-US" sz="2200" b="0" i="0" u="none" strike="noStrike" baseline="0" dirty="0"/>
              <a:t>. The first approach is to document the object design model the same way we documented the analysis model or the system design model: we write and maintain a UML model and generate the document automatically. This document would duplicate any application objects identified during analysis. The disadvantages of this solution include redundancy with the Requirements</a:t>
            </a:r>
            <a:r>
              <a:rPr lang="en-US" sz="2200" dirty="0"/>
              <a:t> </a:t>
            </a:r>
            <a:r>
              <a:rPr lang="en-US" sz="2200" b="0" i="0" u="none" strike="noStrike" baseline="0" dirty="0"/>
              <a:t>Analysis Document (RAD) and a high level of effort for maintaining consistency with the RAD.  Moreover, the ODD duplicates information in the source code and requires a high level of effort whenever the code changes.  This often leads to an RAD and an ODD that are inaccurate or out of date.</a:t>
            </a:r>
            <a:endParaRPr lang="en-US" sz="2200" dirty="0"/>
          </a:p>
        </p:txBody>
      </p:sp>
    </p:spTree>
    <p:extLst>
      <p:ext uri="{BB962C8B-B14F-4D97-AF65-F5344CB8AC3E}">
        <p14:creationId xmlns:p14="http://schemas.microsoft.com/office/powerpoint/2010/main" val="12031762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Documenting Object Design_3</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183D9D1-1D5B-41F6-9E5D-02FFA85C764B}"/>
              </a:ext>
            </a:extLst>
          </p:cNvPr>
          <p:cNvSpPr txBox="1"/>
          <p:nvPr/>
        </p:nvSpPr>
        <p:spPr>
          <a:xfrm>
            <a:off x="152508" y="2308485"/>
            <a:ext cx="8903628" cy="4001095"/>
          </a:xfrm>
          <a:prstGeom prst="rect">
            <a:avLst/>
          </a:prstGeom>
          <a:noFill/>
        </p:spPr>
        <p:txBody>
          <a:bodyPr wrap="square" rtlCol="0">
            <a:spAutoFit/>
          </a:bodyPr>
          <a:lstStyle/>
          <a:p>
            <a:pPr algn="l"/>
            <a:r>
              <a:rPr lang="en-US" sz="2400" b="1" i="0" u="none" strike="noStrike" baseline="0" dirty="0"/>
              <a:t>There are three main approaches to documenting object design:</a:t>
            </a:r>
          </a:p>
          <a:p>
            <a:pPr algn="l"/>
            <a:endParaRPr lang="en-US" sz="1000" b="0" i="0" u="none" strike="noStrike" baseline="0" dirty="0"/>
          </a:p>
          <a:p>
            <a:pPr marL="457200" indent="-457200" algn="l">
              <a:buFont typeface="+mj-lt"/>
              <a:buAutoNum type="arabicPeriod" startAt="2"/>
            </a:pPr>
            <a:r>
              <a:rPr lang="en-US" sz="2200" b="0" i="1" u="none" strike="noStrike" baseline="0" dirty="0"/>
              <a:t>ODD as extension of the RAD</a:t>
            </a:r>
            <a:r>
              <a:rPr lang="en-US" sz="2200" b="0" i="0" u="none" strike="noStrike" baseline="0" dirty="0"/>
              <a:t>.  The second approach is to treat the object design model as an extension of the analysis model. In other terms, the object design is considered as the set of application objects augmented with solution objects.  The advantage of this solution is that maintaining consistency between the RAD and the ODD becomes much easier as a result of the reduction in redundancy. The disadvantages of this solution include polluting the RAD with information that is irrelevant to the client and the user.  Moreover, object design is rarely as simple as identifying additional solution objects.  Often, application objects are changed or transformed to accommodate design goals or efficiency concerns.</a:t>
            </a:r>
            <a:endParaRPr lang="en-US" sz="2200" dirty="0"/>
          </a:p>
        </p:txBody>
      </p:sp>
    </p:spTree>
    <p:extLst>
      <p:ext uri="{BB962C8B-B14F-4D97-AF65-F5344CB8AC3E}">
        <p14:creationId xmlns:p14="http://schemas.microsoft.com/office/powerpoint/2010/main" val="18277521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0" y="457200"/>
            <a:ext cx="9143999" cy="1299411"/>
          </a:xfrm>
        </p:spPr>
        <p:txBody>
          <a:bodyPr vert="horz" lIns="91440" tIns="45720" rIns="91440" bIns="45720" rtlCol="0" anchor="ctr">
            <a:normAutofit/>
          </a:bodyPr>
          <a:lstStyle/>
          <a:p>
            <a:pPr algn="l" defTabSz="914400">
              <a:lnSpc>
                <a:spcPct val="90000"/>
              </a:lnSpc>
            </a:pPr>
            <a:r>
              <a:rPr lang="en-US" sz="3600" b="1" i="0" u="none" strike="noStrike" baseline="0" dirty="0">
                <a:solidFill>
                  <a:schemeClr val="bg1"/>
                </a:solidFill>
                <a:latin typeface="Helvetica-Bold"/>
              </a:rPr>
              <a:t>An Overview of Interface Specification_2</a:t>
            </a:r>
            <a:endParaRPr lang="en-US" sz="36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695872C-EC80-45C1-8435-47A6464FC837}"/>
              </a:ext>
            </a:extLst>
          </p:cNvPr>
          <p:cNvSpPr txBox="1"/>
          <p:nvPr/>
        </p:nvSpPr>
        <p:spPr>
          <a:xfrm>
            <a:off x="454418" y="1986196"/>
            <a:ext cx="8232878" cy="3968635"/>
          </a:xfrm>
          <a:prstGeom prst="rect">
            <a:avLst/>
          </a:prstGeom>
        </p:spPr>
        <p:txBody>
          <a:bodyPr vert="horz" lIns="91440" tIns="45720" rIns="91440" bIns="45720" rtlCol="0" anchor="ctr">
            <a:normAutofit/>
          </a:bodyPr>
          <a:lstStyle/>
          <a:p>
            <a:pPr algn="just"/>
            <a:r>
              <a:rPr lang="en-US" sz="2400" b="0" i="0" u="none" strike="noStrike" baseline="0" dirty="0"/>
              <a:t>At this point, we have made many decisions about the system and produced a wealth of models:</a:t>
            </a:r>
          </a:p>
          <a:p>
            <a:pPr algn="just"/>
            <a:endParaRPr lang="en-US" altLang="en-US" sz="1300" dirty="0">
              <a:solidFill>
                <a:srgbClr val="000000"/>
              </a:solidFill>
            </a:endParaRPr>
          </a:p>
          <a:p>
            <a:pPr marL="457200" indent="-457200" algn="just">
              <a:buFont typeface="Arial" panose="020B0604020202020204" pitchFamily="34" charset="0"/>
              <a:buChar char="•"/>
            </a:pPr>
            <a:r>
              <a:rPr lang="en-US" sz="2200" b="0" i="1" u="none" strike="noStrike" baseline="0" dirty="0"/>
              <a:t>Boundary use cases </a:t>
            </a:r>
            <a:r>
              <a:rPr lang="en-US" sz="2200" b="0" i="0" u="none" strike="noStrike" baseline="0" dirty="0"/>
              <a:t>describe, from the user’s point of view, administrative and exceptional cases that the system handles.</a:t>
            </a:r>
          </a:p>
          <a:p>
            <a:pPr marL="457200" indent="-457200" algn="just">
              <a:buFont typeface="Arial" panose="020B0604020202020204" pitchFamily="34" charset="0"/>
              <a:buChar char="•"/>
            </a:pPr>
            <a:endParaRPr lang="en-US" sz="2200" b="0" i="0" u="none" strike="noStrike" baseline="0" dirty="0"/>
          </a:p>
          <a:p>
            <a:pPr marL="457200" indent="-457200" algn="just">
              <a:buFont typeface="Arial" panose="020B0604020202020204" pitchFamily="34" charset="0"/>
              <a:buChar char="•"/>
            </a:pPr>
            <a:r>
              <a:rPr lang="en-US" sz="2200" b="0" i="1" u="none" strike="noStrike" baseline="0" dirty="0"/>
              <a:t>Design patterns </a:t>
            </a:r>
            <a:r>
              <a:rPr lang="en-US" sz="2200" b="0" i="0" u="none" strike="noStrike" baseline="0" dirty="0"/>
              <a:t>selected during object design reuse describe partial object design models addressing specific design issues.</a:t>
            </a:r>
            <a:endParaRPr lang="en-US" sz="2200" dirty="0">
              <a:solidFill>
                <a:srgbClr val="000000"/>
              </a:solidFill>
            </a:endParaRPr>
          </a:p>
        </p:txBody>
      </p:sp>
    </p:spTree>
    <p:extLst>
      <p:ext uri="{BB962C8B-B14F-4D97-AF65-F5344CB8AC3E}">
        <p14:creationId xmlns:p14="http://schemas.microsoft.com/office/powerpoint/2010/main" val="28436162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Documenting Object Design_4</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183D9D1-1D5B-41F6-9E5D-02FFA85C764B}"/>
              </a:ext>
            </a:extLst>
          </p:cNvPr>
          <p:cNvSpPr txBox="1"/>
          <p:nvPr/>
        </p:nvSpPr>
        <p:spPr>
          <a:xfrm>
            <a:off x="152508" y="1963715"/>
            <a:ext cx="8903628" cy="5016758"/>
          </a:xfrm>
          <a:prstGeom prst="rect">
            <a:avLst/>
          </a:prstGeom>
          <a:noFill/>
        </p:spPr>
        <p:txBody>
          <a:bodyPr wrap="square" rtlCol="0">
            <a:spAutoFit/>
          </a:bodyPr>
          <a:lstStyle/>
          <a:p>
            <a:pPr algn="l"/>
            <a:r>
              <a:rPr lang="en-US" sz="2400" b="1" i="0" u="none" strike="noStrike" baseline="0" dirty="0"/>
              <a:t>There are three main approaches to documenting object design:</a:t>
            </a:r>
          </a:p>
          <a:p>
            <a:pPr algn="l"/>
            <a:endParaRPr lang="en-US" sz="1000" b="0" i="0" u="none" strike="noStrike" baseline="0" dirty="0"/>
          </a:p>
          <a:p>
            <a:pPr marL="457200" indent="-457200" algn="l">
              <a:buFont typeface="+mj-lt"/>
              <a:buAutoNum type="arabicPeriod" startAt="3"/>
            </a:pPr>
            <a:r>
              <a:rPr lang="en-US" sz="2200" b="0" i="1" u="none" strike="noStrike" baseline="0" dirty="0"/>
              <a:t>ODD embedded into source code</a:t>
            </a:r>
            <a:r>
              <a:rPr lang="en-US" sz="2200" b="0" i="0" u="none" strike="noStrike" baseline="0" dirty="0"/>
              <a:t>. The third approach is to embed the ODD into the source code.  As in the first approach, we represent the ODD using a modeling tool (see Figure 9-14). Once the ODD becomes stable, we use the modeling tool to generate class stubs. We describe each class interface using tagged comments that distinguish source code comments from object design descriptions. We can then generate the ODD</a:t>
            </a:r>
            <a:r>
              <a:rPr lang="en-US" sz="2200" dirty="0"/>
              <a:t> </a:t>
            </a:r>
            <a:r>
              <a:rPr lang="en-US" sz="2200" b="0" i="0" u="none" strike="noStrike" baseline="0" dirty="0"/>
              <a:t>using a tool that parses the source code and extracts the relevant information (e.g., Javadoc [Javadoc, 2009a]). Once the object design model is documented in the code, we abandon the initial object design model. The advantage of this approach is that the consistency between the object design model and the source code is much easier to maintain: when changes are made to the source code, the tagged comments are updated</a:t>
            </a:r>
            <a:r>
              <a:rPr lang="en-US" sz="2200" dirty="0"/>
              <a:t> </a:t>
            </a:r>
            <a:r>
              <a:rPr lang="en-US" sz="2200" b="0" i="0" u="none" strike="noStrike" baseline="0" dirty="0"/>
              <a:t>and the ODD regenerated.</a:t>
            </a:r>
            <a:endParaRPr lang="en-US" sz="2200" dirty="0"/>
          </a:p>
        </p:txBody>
      </p:sp>
    </p:spTree>
    <p:extLst>
      <p:ext uri="{BB962C8B-B14F-4D97-AF65-F5344CB8AC3E}">
        <p14:creationId xmlns:p14="http://schemas.microsoft.com/office/powerpoint/2010/main" val="19592549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Documenting Object Design_5</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183D9D1-1D5B-41F6-9E5D-02FFA85C764B}"/>
              </a:ext>
            </a:extLst>
          </p:cNvPr>
          <p:cNvSpPr txBox="1"/>
          <p:nvPr/>
        </p:nvSpPr>
        <p:spPr>
          <a:xfrm>
            <a:off x="92551" y="2335539"/>
            <a:ext cx="8903628" cy="1938992"/>
          </a:xfrm>
          <a:prstGeom prst="rect">
            <a:avLst/>
          </a:prstGeom>
          <a:noFill/>
        </p:spPr>
        <p:txBody>
          <a:bodyPr wrap="square" rtlCol="0">
            <a:spAutoFit/>
          </a:bodyPr>
          <a:lstStyle/>
          <a:p>
            <a:pPr algn="just"/>
            <a:r>
              <a:rPr lang="en-US" sz="2400" b="0" i="0" u="none" strike="noStrike" baseline="0" dirty="0"/>
              <a:t>The fundamental issue is one of maintaining consistency among two models and the source code.  Ideally, we want to maintain the analysis model, the object design model, and the source code using a single tool.  Objects would then be described once, and consistency among documentation, stubs, and code would be maintained automatically.</a:t>
            </a:r>
            <a:endParaRPr lang="en-US" sz="2400" dirty="0"/>
          </a:p>
        </p:txBody>
      </p:sp>
    </p:spTree>
    <p:extLst>
      <p:ext uri="{BB962C8B-B14F-4D97-AF65-F5344CB8AC3E}">
        <p14:creationId xmlns:p14="http://schemas.microsoft.com/office/powerpoint/2010/main" val="23307362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Documenting Object Design_6</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384DF3D-73BC-4924-9910-61F728B1D9A9}"/>
              </a:ext>
            </a:extLst>
          </p:cNvPr>
          <p:cNvPicPr>
            <a:picLocks noChangeAspect="1"/>
          </p:cNvPicPr>
          <p:nvPr/>
        </p:nvPicPr>
        <p:blipFill>
          <a:blip r:embed="rId3"/>
          <a:stretch>
            <a:fillRect/>
          </a:stretch>
        </p:blipFill>
        <p:spPr>
          <a:xfrm>
            <a:off x="1903751" y="1468375"/>
            <a:ext cx="5516605" cy="5307178"/>
          </a:xfrm>
          <a:prstGeom prst="rect">
            <a:avLst/>
          </a:prstGeom>
        </p:spPr>
      </p:pic>
    </p:spTree>
    <p:extLst>
      <p:ext uri="{BB962C8B-B14F-4D97-AF65-F5344CB8AC3E}">
        <p14:creationId xmlns:p14="http://schemas.microsoft.com/office/powerpoint/2010/main" val="39548948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Documenting Object Design_7</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B95BD3D7-15CD-4EE4-9911-DD6CCD8DC629}"/>
              </a:ext>
            </a:extLst>
          </p:cNvPr>
          <p:cNvSpPr txBox="1"/>
          <p:nvPr/>
        </p:nvSpPr>
        <p:spPr>
          <a:xfrm>
            <a:off x="219962" y="2785333"/>
            <a:ext cx="8701790" cy="3447098"/>
          </a:xfrm>
          <a:prstGeom prst="rect">
            <a:avLst/>
          </a:prstGeom>
          <a:noFill/>
        </p:spPr>
        <p:txBody>
          <a:bodyPr wrap="square" rtlCol="0">
            <a:spAutoFit/>
          </a:bodyPr>
          <a:lstStyle/>
          <a:p>
            <a:pPr marL="285750" indent="-285750" algn="just">
              <a:buFont typeface="Arial" panose="020B0604020202020204" pitchFamily="34" charset="0"/>
              <a:buChar char="•"/>
            </a:pPr>
            <a:r>
              <a:rPr lang="en-US" sz="2200" b="0" i="0" u="none" strike="noStrike" baseline="0" dirty="0"/>
              <a:t>The first section of the ODD is an </a:t>
            </a:r>
            <a:r>
              <a:rPr lang="en-US" sz="2200" b="1" i="1" u="none" strike="noStrike" baseline="0" dirty="0"/>
              <a:t>Introduction</a:t>
            </a:r>
            <a:r>
              <a:rPr lang="en-US" sz="2200" b="0" i="0" u="none" strike="noStrike" baseline="0" dirty="0"/>
              <a:t> to the document.</a:t>
            </a:r>
          </a:p>
          <a:p>
            <a:pPr algn="just"/>
            <a:endParaRPr lang="en-US" sz="1000" dirty="0"/>
          </a:p>
          <a:p>
            <a:pPr marL="342900" indent="-342900" algn="just">
              <a:buFont typeface="Arial" panose="020B0604020202020204" pitchFamily="34" charset="0"/>
              <a:buChar char="•"/>
            </a:pPr>
            <a:r>
              <a:rPr lang="en-US" sz="2200" b="0" i="0" u="none" strike="noStrike" baseline="0" dirty="0"/>
              <a:t>The second section of the ODD, </a:t>
            </a:r>
            <a:r>
              <a:rPr lang="en-US" sz="2200" b="1" i="1" u="none" strike="noStrike" baseline="0" dirty="0"/>
              <a:t>Packages</a:t>
            </a:r>
            <a:r>
              <a:rPr lang="en-US" sz="2200" b="0" i="1" u="none" strike="noStrike" baseline="0" dirty="0"/>
              <a:t>, </a:t>
            </a:r>
            <a:r>
              <a:rPr lang="en-US" sz="2200" b="0" i="0" u="none" strike="noStrike" baseline="0" dirty="0"/>
              <a:t>describes the decomposition of subsystems into packages and the file organization of the code.  This includes an overview of each package, its dependencies with other packages, and its expected usage.</a:t>
            </a:r>
          </a:p>
          <a:p>
            <a:pPr algn="just"/>
            <a:endParaRPr lang="en-US" sz="1000" dirty="0"/>
          </a:p>
          <a:p>
            <a:pPr marL="342900" indent="-342900" algn="just">
              <a:buFont typeface="Arial" panose="020B0604020202020204" pitchFamily="34" charset="0"/>
              <a:buChar char="•"/>
            </a:pPr>
            <a:r>
              <a:rPr lang="en-US" sz="2200" b="0" i="0" u="none" strike="noStrike" baseline="0" dirty="0"/>
              <a:t>The third section, </a:t>
            </a:r>
            <a:r>
              <a:rPr lang="en-US" sz="2200" b="1" i="1" u="none" strike="noStrike" baseline="0" dirty="0"/>
              <a:t>Class interfaces</a:t>
            </a:r>
            <a:r>
              <a:rPr lang="en-US" sz="2200" b="0" i="0" u="none" strike="noStrike" baseline="0" dirty="0"/>
              <a:t>, describes the classes and their public interfaces.  This</a:t>
            </a:r>
            <a:r>
              <a:rPr lang="en-US" sz="2200" dirty="0"/>
              <a:t> </a:t>
            </a:r>
            <a:r>
              <a:rPr lang="en-US" sz="2200" b="0" i="0" u="none" strike="noStrike" baseline="0" dirty="0"/>
              <a:t>includes an overview of each class, its dependencies with other classes and packages, its public attributes, operations, and the exceptions they can raise.</a:t>
            </a:r>
            <a:endParaRPr lang="en-US" sz="2200" dirty="0"/>
          </a:p>
        </p:txBody>
      </p:sp>
    </p:spTree>
    <p:extLst>
      <p:ext uri="{BB962C8B-B14F-4D97-AF65-F5344CB8AC3E}">
        <p14:creationId xmlns:p14="http://schemas.microsoft.com/office/powerpoint/2010/main" val="26072707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3200" b="1" i="0" u="none" strike="noStrike" baseline="0" dirty="0">
                <a:solidFill>
                  <a:schemeClr val="bg1"/>
                </a:solidFill>
                <a:latin typeface="Helvetica-Bold"/>
              </a:rPr>
              <a:t>Documenting Object Design_8</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010DFD52-5F98-4E3C-B5CF-A58531C5D915}"/>
              </a:ext>
            </a:extLst>
          </p:cNvPr>
          <p:cNvPicPr>
            <a:picLocks noChangeAspect="1"/>
          </p:cNvPicPr>
          <p:nvPr/>
        </p:nvPicPr>
        <p:blipFill>
          <a:blip r:embed="rId3"/>
          <a:stretch>
            <a:fillRect/>
          </a:stretch>
        </p:blipFill>
        <p:spPr>
          <a:xfrm>
            <a:off x="1578879" y="2414238"/>
            <a:ext cx="5991149" cy="4137636"/>
          </a:xfrm>
          <a:prstGeom prst="rect">
            <a:avLst/>
          </a:prstGeom>
        </p:spPr>
      </p:pic>
    </p:spTree>
    <p:extLst>
      <p:ext uri="{BB962C8B-B14F-4D97-AF65-F5344CB8AC3E}">
        <p14:creationId xmlns:p14="http://schemas.microsoft.com/office/powerpoint/2010/main" val="31891579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2800" b="1" i="0" u="none" strike="noStrike" baseline="0" dirty="0">
                <a:solidFill>
                  <a:schemeClr val="bg1"/>
                </a:solidFill>
                <a:latin typeface="Helvetica-Bold"/>
              </a:rPr>
              <a:t>Using Contracts During Requirements Analysis</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8F7D772-D2ED-471F-B983-988909CFA5C7}"/>
              </a:ext>
            </a:extLst>
          </p:cNvPr>
          <p:cNvSpPr txBox="1"/>
          <p:nvPr/>
        </p:nvSpPr>
        <p:spPr>
          <a:xfrm>
            <a:off x="219962" y="2285999"/>
            <a:ext cx="8701790" cy="3416320"/>
          </a:xfrm>
          <a:prstGeom prst="rect">
            <a:avLst/>
          </a:prstGeom>
          <a:noFill/>
        </p:spPr>
        <p:txBody>
          <a:bodyPr wrap="square" rtlCol="0">
            <a:spAutoFit/>
          </a:bodyPr>
          <a:lstStyle/>
          <a:p>
            <a:pPr algn="just"/>
            <a:r>
              <a:rPr lang="en-US" sz="2400" b="0" i="0" u="none" strike="noStrike" baseline="0" dirty="0"/>
              <a:t>Some requirements analysis approaches advocate the use of constraints much earlier, for example, during the definition of the entity objects. In principle, OCL can be used in requirements analysis as well as in object design.</a:t>
            </a:r>
          </a:p>
          <a:p>
            <a:pPr algn="just"/>
            <a:endParaRPr lang="en-US" sz="2400" dirty="0"/>
          </a:p>
          <a:p>
            <a:pPr algn="just"/>
            <a:r>
              <a:rPr lang="en-US" sz="2400" b="0" i="0" u="none" strike="noStrike" baseline="0" dirty="0"/>
              <a:t>In general, developers consider specific project</a:t>
            </a:r>
            <a:r>
              <a:rPr lang="en-US" sz="2400" dirty="0"/>
              <a:t> </a:t>
            </a:r>
            <a:r>
              <a:rPr lang="en-US" sz="2400" b="0" i="0" u="none" strike="noStrike" baseline="0" dirty="0"/>
              <a:t>needs before deciding on a specific approach or level of formalism to be used when documenting operations.  Examine the following trade-offs before deciding when to use constraints for which purpose:</a:t>
            </a:r>
            <a:endParaRPr lang="en-US" sz="2400" dirty="0"/>
          </a:p>
        </p:txBody>
      </p:sp>
    </p:spTree>
    <p:extLst>
      <p:ext uri="{BB962C8B-B14F-4D97-AF65-F5344CB8AC3E}">
        <p14:creationId xmlns:p14="http://schemas.microsoft.com/office/powerpoint/2010/main" val="162773125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2800" b="1" i="0" u="none" strike="noStrike" baseline="0" dirty="0">
                <a:solidFill>
                  <a:schemeClr val="bg1"/>
                </a:solidFill>
                <a:latin typeface="Helvetica-Bold"/>
              </a:rPr>
              <a:t>Using Contracts During Requirements Analysis_2</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8F7D772-D2ED-471F-B983-988909CFA5C7}"/>
              </a:ext>
            </a:extLst>
          </p:cNvPr>
          <p:cNvSpPr txBox="1"/>
          <p:nvPr/>
        </p:nvSpPr>
        <p:spPr>
          <a:xfrm>
            <a:off x="219962" y="2106119"/>
            <a:ext cx="8701790" cy="4832092"/>
          </a:xfrm>
          <a:prstGeom prst="rect">
            <a:avLst/>
          </a:prstGeom>
          <a:noFill/>
        </p:spPr>
        <p:txBody>
          <a:bodyPr wrap="square" rtlCol="0">
            <a:spAutoFit/>
          </a:bodyPr>
          <a:lstStyle/>
          <a:p>
            <a:pPr marL="342900" indent="-342900" algn="just">
              <a:buFont typeface="Arial" panose="020B0604020202020204" pitchFamily="34" charset="0"/>
              <a:buChar char="•"/>
            </a:pPr>
            <a:r>
              <a:rPr lang="en-US" sz="2200" b="1" i="1" u="none" strike="noStrike" baseline="0" dirty="0"/>
              <a:t>Communication among stakeholders</a:t>
            </a:r>
            <a:r>
              <a:rPr lang="en-US" sz="2200" b="0" i="0" u="none" strike="noStrike" baseline="0" dirty="0"/>
              <a:t>. During software development, models support communication among stakeholders. Different models are used for different types of stakeholders. On the one hand, a use case or a user interface mock-up is much easier for a client to understand than an OCL constraint. On the other hand, an OCL constraint is much more precise statement for the class user.</a:t>
            </a:r>
          </a:p>
          <a:p>
            <a:pPr marL="342900" indent="-342900" algn="just">
              <a:buFont typeface="Arial" panose="020B0604020202020204" pitchFamily="34" charset="0"/>
              <a:buChar char="•"/>
            </a:pPr>
            <a:r>
              <a:rPr lang="en-US" sz="2200" b="1" i="1" u="none" strike="noStrike" baseline="0" dirty="0"/>
              <a:t>Level of detail and rate of change</a:t>
            </a:r>
            <a:r>
              <a:rPr lang="en-US" sz="2200" b="0" i="0" u="none" strike="noStrike" baseline="0" dirty="0"/>
              <a:t>. Attaching constraints to an analysis model requires a much deeper understanding of the requirements. When this information is available, either from the user, the client, or general domain knowledge, this results in a more complete analysis model. When this information is not available, however, clients and developers may be forced to make decisions too early in the process, increasing the rate of change (and consequently, development cost) later in the development.</a:t>
            </a:r>
            <a:endParaRPr lang="en-US" sz="2200" dirty="0"/>
          </a:p>
        </p:txBody>
      </p:sp>
    </p:spTree>
    <p:extLst>
      <p:ext uri="{BB962C8B-B14F-4D97-AF65-F5344CB8AC3E}">
        <p14:creationId xmlns:p14="http://schemas.microsoft.com/office/powerpoint/2010/main" val="9840709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2800" b="1" i="0" u="none" strike="noStrike" baseline="0" dirty="0">
                <a:solidFill>
                  <a:schemeClr val="bg1"/>
                </a:solidFill>
                <a:latin typeface="Helvetica-Bold"/>
              </a:rPr>
              <a:t>Using Contracts During Requirements Analysis_3</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8F7D772-D2ED-471F-B983-988909CFA5C7}"/>
              </a:ext>
            </a:extLst>
          </p:cNvPr>
          <p:cNvSpPr txBox="1"/>
          <p:nvPr/>
        </p:nvSpPr>
        <p:spPr>
          <a:xfrm>
            <a:off x="219962" y="2106119"/>
            <a:ext cx="8701790" cy="4832092"/>
          </a:xfrm>
          <a:prstGeom prst="rect">
            <a:avLst/>
          </a:prstGeom>
          <a:noFill/>
        </p:spPr>
        <p:txBody>
          <a:bodyPr wrap="square" rtlCol="0">
            <a:spAutoFit/>
          </a:bodyPr>
          <a:lstStyle/>
          <a:p>
            <a:pPr marL="342900" indent="-342900" algn="just">
              <a:buFont typeface="Arial" panose="020B0604020202020204" pitchFamily="34" charset="0"/>
              <a:buChar char="•"/>
            </a:pPr>
            <a:r>
              <a:rPr lang="en-US" sz="2200" b="1" i="1" u="none" strike="noStrike" baseline="0" dirty="0"/>
              <a:t>Level of detail and elicitation effort</a:t>
            </a:r>
            <a:r>
              <a:rPr lang="en-US" sz="2200" b="0" i="0" u="none" strike="noStrike" baseline="0" dirty="0"/>
              <a:t>. Similarly, eliciting detailed information from a user during analysis may require much more effort than eliciting this information later in the process, when early versions of the user interface are available and specific issues can be demonstrated. However, this approach assumes that modifying the components under consideration is relatively cheap and does not have a serious impact on the rest of the system. This is the case for user interface layout issues and dialog considerations.</a:t>
            </a:r>
          </a:p>
          <a:p>
            <a:pPr marL="342900" indent="-342900" algn="l">
              <a:buFont typeface="Arial" panose="020B0604020202020204" pitchFamily="34" charset="0"/>
              <a:buChar char="•"/>
            </a:pPr>
            <a:r>
              <a:rPr lang="en-US" sz="2200" b="1" i="1" u="none" strike="noStrike" baseline="0" dirty="0"/>
              <a:t>Testing requirements</a:t>
            </a:r>
            <a:r>
              <a:rPr lang="en-US" sz="2200" b="0" i="0" u="none" strike="noStrike" baseline="0" dirty="0"/>
              <a:t>. During testing, we compare the actual behavior of the system or a class with the specified behavior. For automated tests or for stringent testing requirements (found, for example, in application domains such as traffic control, medicine, or pharmaceuticals), this requires a precise specification to test against. In this case, constraints help a lot if they are specified as early as possible.</a:t>
            </a:r>
            <a:endParaRPr lang="en-US" sz="2200" dirty="0"/>
          </a:p>
        </p:txBody>
      </p:sp>
    </p:spTree>
    <p:extLst>
      <p:ext uri="{BB962C8B-B14F-4D97-AF65-F5344CB8AC3E}">
        <p14:creationId xmlns:p14="http://schemas.microsoft.com/office/powerpoint/2010/main" val="1395851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219962" y="336336"/>
            <a:ext cx="8701790" cy="1299411"/>
          </a:xfrm>
        </p:spPr>
        <p:txBody>
          <a:bodyPr vert="horz" lIns="91440" tIns="45720" rIns="91440" bIns="45720" rtlCol="0" anchor="ctr">
            <a:normAutofit/>
          </a:bodyPr>
          <a:lstStyle/>
          <a:p>
            <a:pPr algn="l" defTabSz="914400">
              <a:lnSpc>
                <a:spcPct val="90000"/>
              </a:lnSpc>
            </a:pPr>
            <a:r>
              <a:rPr lang="en-US" sz="2800" b="1" i="0" u="none" strike="noStrike" baseline="0" dirty="0">
                <a:solidFill>
                  <a:schemeClr val="bg1"/>
                </a:solidFill>
                <a:latin typeface="Helvetica-Bold"/>
              </a:rPr>
              <a:t>Conclusions related to Interface Specification</a:t>
            </a:r>
            <a:endParaRPr lang="en-US" sz="28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8F7D772-D2ED-471F-B983-988909CFA5C7}"/>
              </a:ext>
            </a:extLst>
          </p:cNvPr>
          <p:cNvSpPr txBox="1"/>
          <p:nvPr/>
        </p:nvSpPr>
        <p:spPr>
          <a:xfrm>
            <a:off x="219962" y="2106119"/>
            <a:ext cx="8701790" cy="4401205"/>
          </a:xfrm>
          <a:prstGeom prst="rect">
            <a:avLst/>
          </a:prstGeom>
          <a:noFill/>
        </p:spPr>
        <p:txBody>
          <a:bodyPr wrap="square" rtlCol="0">
            <a:spAutoFit/>
          </a:bodyPr>
          <a:lstStyle/>
          <a:p>
            <a:pPr marL="342900" indent="-342900" algn="just">
              <a:buFont typeface="Arial" panose="020B0604020202020204" pitchFamily="34" charset="0"/>
              <a:buChar char="•"/>
            </a:pPr>
            <a:r>
              <a:rPr lang="en-US" sz="2000" b="1" i="1" u="none" strike="noStrike" baseline="0" dirty="0"/>
              <a:t>Identifying missing operations and writing contracts are overlapping activities</a:t>
            </a:r>
            <a:r>
              <a:rPr lang="en-US" sz="2000" b="0" i="0" u="none" strike="noStrike" baseline="0" dirty="0"/>
              <a:t>. Writing contracts forces us to look carefully at each object and might result in finding new behaviors and boundary cases.</a:t>
            </a:r>
          </a:p>
          <a:p>
            <a:pPr marL="342900" indent="-342900" algn="just">
              <a:buFont typeface="Arial" panose="020B0604020202020204" pitchFamily="34" charset="0"/>
              <a:buChar char="•"/>
            </a:pPr>
            <a:endParaRPr lang="en-US" sz="2000" b="0" i="0" u="none" strike="noStrike" baseline="0" dirty="0"/>
          </a:p>
          <a:p>
            <a:pPr marL="342900" indent="-342900" algn="just">
              <a:buFont typeface="Arial" panose="020B0604020202020204" pitchFamily="34" charset="0"/>
              <a:buChar char="•"/>
            </a:pPr>
            <a:r>
              <a:rPr lang="en-US" sz="2000" b="1" i="1" u="none" strike="noStrike" baseline="0" dirty="0"/>
              <a:t>Writing contracts leads to additional helper operations for inspecting objects</a:t>
            </a:r>
            <a:r>
              <a:rPr lang="en-US" sz="2000" b="0" i="0" u="none" strike="noStrike" baseline="0" dirty="0"/>
              <a:t>. Although the relevant object state is accessible by examining attributes and navigating relevant associations, writing simple contracts encourages us to add helper methods for examining state. This results in simpler constraints and classes that are more easily Testable.</a:t>
            </a:r>
          </a:p>
          <a:p>
            <a:pPr marL="342900" indent="-342900" algn="just">
              <a:buFont typeface="Arial" panose="020B0604020202020204" pitchFamily="34" charset="0"/>
              <a:buChar char="•"/>
            </a:pPr>
            <a:endParaRPr lang="en-US" sz="2000" b="0" i="0" u="none" strike="noStrike" baseline="0" dirty="0"/>
          </a:p>
          <a:p>
            <a:pPr marL="342900" indent="-342900" algn="just">
              <a:buFont typeface="Arial" panose="020B0604020202020204" pitchFamily="34" charset="0"/>
              <a:buChar char="•"/>
            </a:pPr>
            <a:r>
              <a:rPr lang="en-US" sz="2000" b="1" i="1" u="none" strike="noStrike" baseline="0" dirty="0"/>
              <a:t>Writing contracts leads to better abstractions</a:t>
            </a:r>
            <a:r>
              <a:rPr lang="en-US" sz="2000" b="1" i="0" u="none" strike="noStrike" baseline="0" dirty="0"/>
              <a:t>.</a:t>
            </a:r>
            <a:r>
              <a:rPr lang="en-US" sz="2000" b="0" i="0" u="none" strike="noStrike" baseline="0" dirty="0"/>
              <a:t> When inheriting contracts, only preconditions can be weakened. Postconditions and invariants can only be strengthened. Consequently, when writing contracts for abstract classes, we add abstract operations for describing properties of the concrete classes.</a:t>
            </a:r>
            <a:endParaRPr lang="en-US" sz="2000" dirty="0"/>
          </a:p>
        </p:txBody>
      </p:sp>
    </p:spTree>
    <p:extLst>
      <p:ext uri="{BB962C8B-B14F-4D97-AF65-F5344CB8AC3E}">
        <p14:creationId xmlns:p14="http://schemas.microsoft.com/office/powerpoint/2010/main" val="362602490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107157" y="457200"/>
            <a:ext cx="8872538" cy="1299411"/>
          </a:xfrm>
        </p:spPr>
        <p:txBody>
          <a:bodyPr vert="horz" lIns="91440" tIns="45720" rIns="91440" bIns="45720" rtlCol="0" anchor="ctr">
            <a:normAutofit/>
          </a:bodyPr>
          <a:lstStyle/>
          <a:p>
            <a:pPr algn="l" defTabSz="914400">
              <a:lnSpc>
                <a:spcPct val="90000"/>
              </a:lnSpc>
            </a:pPr>
            <a:r>
              <a:rPr lang="en-US" dirty="0">
                <a:solidFill>
                  <a:schemeClr val="bg1"/>
                </a:solidFill>
              </a:rPr>
              <a:t>OCL – </a:t>
            </a:r>
            <a:r>
              <a:rPr lang="en-US" sz="3200" dirty="0">
                <a:solidFill>
                  <a:schemeClr val="bg1"/>
                </a:solidFill>
              </a:rPr>
              <a:t>few operations on collections</a:t>
            </a:r>
            <a:endParaRPr lang="en-US" sz="3200" kern="1200" dirty="0">
              <a:solidFill>
                <a:schemeClr val="bg1"/>
              </a:solidFill>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695872C-EC80-45C1-8435-47A6464FC837}"/>
              </a:ext>
            </a:extLst>
          </p:cNvPr>
          <p:cNvSpPr txBox="1"/>
          <p:nvPr/>
        </p:nvSpPr>
        <p:spPr>
          <a:xfrm>
            <a:off x="107157" y="1914524"/>
            <a:ext cx="8958262" cy="4657725"/>
          </a:xfrm>
          <a:prstGeom prst="rect">
            <a:avLst/>
          </a:prstGeom>
        </p:spPr>
        <p:txBody>
          <a:bodyPr vert="horz" lIns="91440" tIns="45720" rIns="91440" bIns="45720" rtlCol="0" anchor="ctr">
            <a:normAutofit/>
          </a:bodyPr>
          <a:lstStyle/>
          <a:p>
            <a:r>
              <a:rPr lang="en-US" sz="2000" b="1" dirty="0"/>
              <a:t>/* All these are literal expressions – context independent */</a:t>
            </a:r>
          </a:p>
          <a:p>
            <a:endParaRPr lang="en-US" sz="2000" b="1" dirty="0"/>
          </a:p>
          <a:p>
            <a:r>
              <a:rPr lang="en-US" sz="2000" dirty="0"/>
              <a:t>Set{1,5,7,9, 8} </a:t>
            </a:r>
            <a:r>
              <a:rPr lang="en-US" sz="2000" b="1" dirty="0">
                <a:solidFill>
                  <a:srgbClr val="FF0000"/>
                </a:solidFill>
              </a:rPr>
              <a:t>-</a:t>
            </a:r>
            <a:r>
              <a:rPr lang="en-US" sz="2000" dirty="0"/>
              <a:t> Set{2, 4, 6, 8, 5} = Set{1, 7, 9}</a:t>
            </a:r>
          </a:p>
          <a:p>
            <a:endParaRPr lang="en-US" sz="2000" dirty="0"/>
          </a:p>
          <a:p>
            <a:r>
              <a:rPr lang="en-US" sz="2000" dirty="0"/>
              <a:t>Set{1,5,7,9, 8}-&gt;</a:t>
            </a:r>
            <a:r>
              <a:rPr lang="en-US" sz="2000" b="1" dirty="0" err="1">
                <a:solidFill>
                  <a:srgbClr val="FF0000"/>
                </a:solidFill>
              </a:rPr>
              <a:t>symmetricDifference</a:t>
            </a:r>
            <a:r>
              <a:rPr lang="en-US" sz="2000" dirty="0"/>
              <a:t>(Set{2, 4, 6, 8, 5}) = Set{1, 7, 9, 2, 4, 6}</a:t>
            </a:r>
          </a:p>
          <a:p>
            <a:endParaRPr lang="en-US" sz="2000" dirty="0"/>
          </a:p>
          <a:p>
            <a:r>
              <a:rPr lang="en-US" sz="2000" dirty="0"/>
              <a:t>Set{1,5,7,9, 8}-&gt;</a:t>
            </a:r>
            <a:r>
              <a:rPr lang="en-US" sz="2000" dirty="0">
                <a:solidFill>
                  <a:srgbClr val="FF0000"/>
                </a:solidFill>
              </a:rPr>
              <a:t>any(true) </a:t>
            </a:r>
            <a:r>
              <a:rPr lang="en-US" sz="2000" dirty="0"/>
              <a:t>= 1</a:t>
            </a:r>
          </a:p>
          <a:p>
            <a:endParaRPr lang="en-US" sz="2000" dirty="0"/>
          </a:p>
          <a:p>
            <a:r>
              <a:rPr lang="en-US" sz="2000" dirty="0"/>
              <a:t>Set{1,5,7,9, 8}-&gt;</a:t>
            </a:r>
            <a:r>
              <a:rPr lang="en-US" sz="2000" dirty="0">
                <a:solidFill>
                  <a:srgbClr val="FF0000"/>
                </a:solidFill>
              </a:rPr>
              <a:t>any(</a:t>
            </a:r>
            <a:r>
              <a:rPr lang="en-US" sz="2000" dirty="0" err="1">
                <a:solidFill>
                  <a:srgbClr val="FF0000"/>
                </a:solidFill>
              </a:rPr>
              <a:t>i</a:t>
            </a:r>
            <a:r>
              <a:rPr lang="en-US" sz="2000" dirty="0">
                <a:solidFill>
                  <a:srgbClr val="FF0000"/>
                </a:solidFill>
              </a:rPr>
              <a:t> | </a:t>
            </a:r>
            <a:r>
              <a:rPr lang="en-US" sz="2000" dirty="0" err="1">
                <a:solidFill>
                  <a:srgbClr val="FF0000"/>
                </a:solidFill>
              </a:rPr>
              <a:t>i</a:t>
            </a:r>
            <a:r>
              <a:rPr lang="en-US" sz="2000" dirty="0">
                <a:solidFill>
                  <a:srgbClr val="FF0000"/>
                </a:solidFill>
              </a:rPr>
              <a:t> &gt; 8) </a:t>
            </a:r>
            <a:r>
              <a:rPr lang="en-US" sz="2000" dirty="0"/>
              <a:t>= 9</a:t>
            </a:r>
          </a:p>
          <a:p>
            <a:endParaRPr lang="en-US" sz="2000" dirty="0"/>
          </a:p>
          <a:p>
            <a:r>
              <a:rPr lang="en-US" sz="2000" dirty="0"/>
              <a:t>Set{1,5,7,9, 8}-&gt;</a:t>
            </a:r>
            <a:r>
              <a:rPr lang="en-US" sz="2000" dirty="0">
                <a:solidFill>
                  <a:srgbClr val="FF0000"/>
                </a:solidFill>
              </a:rPr>
              <a:t>any(</a:t>
            </a:r>
            <a:r>
              <a:rPr lang="en-US" sz="2000" dirty="0" err="1">
                <a:solidFill>
                  <a:srgbClr val="FF0000"/>
                </a:solidFill>
              </a:rPr>
              <a:t>i</a:t>
            </a:r>
            <a:r>
              <a:rPr lang="en-US" sz="2000" dirty="0">
                <a:solidFill>
                  <a:srgbClr val="FF0000"/>
                </a:solidFill>
              </a:rPr>
              <a:t> | </a:t>
            </a:r>
            <a:r>
              <a:rPr lang="en-US" sz="2000" dirty="0" err="1">
                <a:solidFill>
                  <a:srgbClr val="FF0000"/>
                </a:solidFill>
              </a:rPr>
              <a:t>i</a:t>
            </a:r>
            <a:r>
              <a:rPr lang="en-US" sz="2000" dirty="0">
                <a:solidFill>
                  <a:srgbClr val="FF0000"/>
                </a:solidFill>
              </a:rPr>
              <a:t> &gt;= 7) </a:t>
            </a:r>
            <a:r>
              <a:rPr lang="en-US" sz="2000" dirty="0"/>
              <a:t>= 7</a:t>
            </a:r>
          </a:p>
          <a:p>
            <a:endParaRPr lang="en-US" sz="2000" dirty="0"/>
          </a:p>
          <a:p>
            <a:r>
              <a:rPr lang="en-US" sz="2000" dirty="0"/>
              <a:t>Set{1,5,7,9, 8}-&gt;</a:t>
            </a:r>
            <a:r>
              <a:rPr lang="en-US" sz="2000" dirty="0">
                <a:solidFill>
                  <a:srgbClr val="FF0000"/>
                </a:solidFill>
              </a:rPr>
              <a:t>any(</a:t>
            </a:r>
            <a:r>
              <a:rPr lang="en-US" sz="2000" dirty="0" err="1">
                <a:solidFill>
                  <a:srgbClr val="FF0000"/>
                </a:solidFill>
              </a:rPr>
              <a:t>i</a:t>
            </a:r>
            <a:r>
              <a:rPr lang="en-US" sz="2000" dirty="0">
                <a:solidFill>
                  <a:srgbClr val="FF0000"/>
                </a:solidFill>
              </a:rPr>
              <a:t> | </a:t>
            </a:r>
            <a:r>
              <a:rPr lang="en-US" sz="2000" dirty="0" err="1">
                <a:solidFill>
                  <a:srgbClr val="FF0000"/>
                </a:solidFill>
              </a:rPr>
              <a:t>i</a:t>
            </a:r>
            <a:r>
              <a:rPr lang="en-US" sz="2000" dirty="0">
                <a:solidFill>
                  <a:srgbClr val="FF0000"/>
                </a:solidFill>
              </a:rPr>
              <a:t> &gt;= 8) </a:t>
            </a:r>
            <a:r>
              <a:rPr lang="en-US" sz="2000" dirty="0"/>
              <a:t>= 9  </a:t>
            </a:r>
          </a:p>
          <a:p>
            <a:pPr indent="-228600" defTabSz="914400">
              <a:lnSpc>
                <a:spcPct val="90000"/>
              </a:lnSpc>
              <a:spcAft>
                <a:spcPts val="600"/>
              </a:spcAft>
              <a:buFont typeface="Arial" panose="020B0604020202020204" pitchFamily="34" charset="0"/>
              <a:buChar char="•"/>
            </a:pPr>
            <a:endParaRPr lang="en-US" sz="1700" dirty="0">
              <a:solidFill>
                <a:srgbClr val="000000"/>
              </a:solidFill>
            </a:endParaRPr>
          </a:p>
        </p:txBody>
      </p:sp>
    </p:spTree>
    <p:extLst>
      <p:ext uri="{BB962C8B-B14F-4D97-AF65-F5344CB8AC3E}">
        <p14:creationId xmlns:p14="http://schemas.microsoft.com/office/powerpoint/2010/main" val="39154869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0" y="457200"/>
            <a:ext cx="9143999" cy="1299411"/>
          </a:xfrm>
        </p:spPr>
        <p:txBody>
          <a:bodyPr vert="horz" lIns="91440" tIns="45720" rIns="91440" bIns="45720" rtlCol="0" anchor="ctr">
            <a:normAutofit/>
          </a:bodyPr>
          <a:lstStyle/>
          <a:p>
            <a:pPr algn="l" defTabSz="914400">
              <a:lnSpc>
                <a:spcPct val="90000"/>
              </a:lnSpc>
            </a:pPr>
            <a:r>
              <a:rPr lang="en-US" sz="3600" b="1" i="0" u="none" strike="noStrike" baseline="0" dirty="0">
                <a:solidFill>
                  <a:schemeClr val="bg1"/>
                </a:solidFill>
                <a:latin typeface="Helvetica-Bold"/>
              </a:rPr>
              <a:t>An Overview of Interface Specification_3</a:t>
            </a:r>
            <a:endParaRPr lang="en-US" sz="36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695872C-EC80-45C1-8435-47A6464FC837}"/>
              </a:ext>
            </a:extLst>
          </p:cNvPr>
          <p:cNvSpPr txBox="1"/>
          <p:nvPr/>
        </p:nvSpPr>
        <p:spPr>
          <a:xfrm>
            <a:off x="274536" y="2123670"/>
            <a:ext cx="8232878" cy="3842415"/>
          </a:xfrm>
          <a:prstGeom prst="rect">
            <a:avLst/>
          </a:prstGeom>
        </p:spPr>
        <p:txBody>
          <a:bodyPr vert="horz" lIns="91440" tIns="45720" rIns="91440" bIns="45720" rtlCol="0" anchor="ctr">
            <a:normAutofit fontScale="47500" lnSpcReduction="20000"/>
          </a:bodyPr>
          <a:lstStyle/>
          <a:p>
            <a:pPr algn="just"/>
            <a:r>
              <a:rPr lang="en-US" sz="5100" b="0" i="0" u="none" strike="noStrike" baseline="0" dirty="0"/>
              <a:t>All these models, however, reflect only a partial view of the system. Many puzzle pieces are still missing, and many others are yet to be refined. The goal of object design is to produce an object design model that integrates all of the above information into a coherent and precise whole. Interface specification includes the following activities:</a:t>
            </a:r>
          </a:p>
          <a:p>
            <a:pPr algn="just"/>
            <a:endParaRPr lang="en-US" altLang="en-US" sz="1300" dirty="0">
              <a:solidFill>
                <a:srgbClr val="000000"/>
              </a:solidFill>
            </a:endParaRPr>
          </a:p>
          <a:p>
            <a:pPr marL="457200" indent="-457200" algn="just">
              <a:buFont typeface="Arial" panose="020B0604020202020204" pitchFamily="34" charset="0"/>
              <a:buChar char="•"/>
            </a:pPr>
            <a:r>
              <a:rPr lang="en-US" sz="4600" b="0" i="1" u="none" strike="noStrike" baseline="0" dirty="0"/>
              <a:t>Identify missing attributes and operations</a:t>
            </a:r>
            <a:r>
              <a:rPr lang="en-US" sz="4600" b="0" i="0" u="none" strike="noStrike" baseline="0" dirty="0"/>
              <a:t>. During this activity, we examine each subsystem service and each analysis object. We identify missing operations and attributes that are needed to realize the subsystem service. We refine the current object design model and augment it with these operations.</a:t>
            </a:r>
          </a:p>
        </p:txBody>
      </p:sp>
    </p:spTree>
    <p:extLst>
      <p:ext uri="{BB962C8B-B14F-4D97-AF65-F5344CB8AC3E}">
        <p14:creationId xmlns:p14="http://schemas.microsoft.com/office/powerpoint/2010/main" val="290533773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74638"/>
            <a:ext cx="8386481" cy="1143000"/>
          </a:xfrm>
        </p:spPr>
        <p:txBody>
          <a:bodyPr>
            <a:noAutofit/>
          </a:bodyPr>
          <a:lstStyle/>
          <a:p>
            <a:pPr algn="l"/>
            <a:r>
              <a:rPr lang="en-US" sz="3200"/>
              <a:t>Conference Management – Specifying Interfaces</a:t>
            </a:r>
            <a:endParaRPr lang="en-US" sz="3200" dirty="0"/>
          </a:p>
        </p:txBody>
      </p:sp>
      <p:pic>
        <p:nvPicPr>
          <p:cNvPr id="7" name="Content Placeholder 6" descr="A screenshot of a social media post&#10;&#10;Description automatically generated">
            <a:extLst>
              <a:ext uri="{FF2B5EF4-FFF2-40B4-BE49-F238E27FC236}">
                <a16:creationId xmlns:a16="http://schemas.microsoft.com/office/drawing/2014/main" id="{485CCC64-0794-4A92-9263-1D678EA7E3C8}"/>
              </a:ext>
            </a:extLst>
          </p:cNvPr>
          <p:cNvPicPr>
            <a:picLocks noGrp="1" noChangeAspect="1"/>
          </p:cNvPicPr>
          <p:nvPr>
            <p:ph idx="1"/>
          </p:nvPr>
        </p:nvPicPr>
        <p:blipFill>
          <a:blip r:embed="rId2"/>
          <a:stretch>
            <a:fillRect/>
          </a:stretch>
        </p:blipFill>
        <p:spPr>
          <a:xfrm>
            <a:off x="42855" y="1478751"/>
            <a:ext cx="9022612" cy="3175319"/>
          </a:xfrm>
        </p:spPr>
      </p:pic>
      <p:sp>
        <p:nvSpPr>
          <p:cNvPr id="8" name="TextBox 7">
            <a:extLst>
              <a:ext uri="{FF2B5EF4-FFF2-40B4-BE49-F238E27FC236}">
                <a16:creationId xmlns:a16="http://schemas.microsoft.com/office/drawing/2014/main" id="{5695872C-EC80-45C1-8435-47A6464FC837}"/>
              </a:ext>
            </a:extLst>
          </p:cNvPr>
          <p:cNvSpPr txBox="1"/>
          <p:nvPr/>
        </p:nvSpPr>
        <p:spPr>
          <a:xfrm>
            <a:off x="42855" y="4864894"/>
            <a:ext cx="9079707" cy="1754326"/>
          </a:xfrm>
          <a:prstGeom prst="rect">
            <a:avLst/>
          </a:prstGeom>
          <a:noFill/>
        </p:spPr>
        <p:txBody>
          <a:bodyPr wrap="square" rtlCol="0">
            <a:spAutoFit/>
          </a:bodyPr>
          <a:lstStyle/>
          <a:p>
            <a:r>
              <a:rPr lang="en-US" b="1" dirty="0"/>
              <a:t>context</a:t>
            </a:r>
            <a:r>
              <a:rPr lang="en-US" dirty="0"/>
              <a:t> </a:t>
            </a:r>
            <a:r>
              <a:rPr lang="en-US" dirty="0" err="1"/>
              <a:t>PCMember</a:t>
            </a:r>
            <a:endParaRPr lang="en-US" dirty="0"/>
          </a:p>
          <a:p>
            <a:endParaRPr lang="en-US" dirty="0"/>
          </a:p>
          <a:p>
            <a:r>
              <a:rPr lang="en-US" dirty="0"/>
              <a:t>    </a:t>
            </a:r>
            <a:r>
              <a:rPr lang="en-US" b="1" noProof="1"/>
              <a:t>inv</a:t>
            </a:r>
            <a:r>
              <a:rPr lang="en-US" dirty="0"/>
              <a:t> </a:t>
            </a:r>
            <a:r>
              <a:rPr lang="en-US" dirty="0" err="1"/>
              <a:t>approprPapToReview</a:t>
            </a:r>
            <a:r>
              <a:rPr lang="en-US" dirty="0"/>
              <a:t>:</a:t>
            </a:r>
          </a:p>
          <a:p>
            <a:r>
              <a:rPr lang="en-US" dirty="0"/>
              <a:t>        </a:t>
            </a:r>
            <a:r>
              <a:rPr lang="en-US" b="1" dirty="0" err="1"/>
              <a:t>self</a:t>
            </a:r>
            <a:r>
              <a:rPr lang="en-US" dirty="0" err="1"/>
              <a:t>.papersToReview</a:t>
            </a:r>
            <a:r>
              <a:rPr lang="en-US" dirty="0"/>
              <a:t>-&gt;select(</a:t>
            </a:r>
            <a:r>
              <a:rPr lang="en-US" dirty="0" err="1"/>
              <a:t>p:Paper</a:t>
            </a:r>
            <a:r>
              <a:rPr lang="en-US" dirty="0"/>
              <a:t> | Set{</a:t>
            </a:r>
            <a:r>
              <a:rPr lang="en-US" dirty="0" err="1"/>
              <a:t>BiddResult</a:t>
            </a:r>
            <a:r>
              <a:rPr lang="en-US" dirty="0"/>
              <a:t>::conflict, </a:t>
            </a:r>
            <a:r>
              <a:rPr lang="en-US" dirty="0" err="1"/>
              <a:t>BiddResult</a:t>
            </a:r>
            <a:r>
              <a:rPr lang="en-US" dirty="0"/>
              <a:t>::</a:t>
            </a:r>
            <a:r>
              <a:rPr lang="en-US" dirty="0" err="1"/>
              <a:t>refuseToEv</a:t>
            </a:r>
            <a:r>
              <a:rPr lang="en-US" dirty="0"/>
              <a:t>}-&gt;</a:t>
            </a:r>
          </a:p>
          <a:p>
            <a:r>
              <a:rPr lang="en-US" dirty="0"/>
              <a:t>           includes(</a:t>
            </a:r>
            <a:r>
              <a:rPr lang="en-US" dirty="0" err="1"/>
              <a:t>p.biddingResult</a:t>
            </a:r>
            <a:r>
              <a:rPr lang="en-US" dirty="0"/>
              <a:t>-&gt;</a:t>
            </a:r>
            <a:r>
              <a:rPr lang="en-US" b="1" dirty="0">
                <a:solidFill>
                  <a:srgbClr val="FF0000"/>
                </a:solidFill>
              </a:rPr>
              <a:t>any</a:t>
            </a:r>
            <a:r>
              <a:rPr lang="en-US" dirty="0"/>
              <a:t>(</a:t>
            </a:r>
            <a:r>
              <a:rPr lang="en-US" dirty="0" err="1"/>
              <a:t>br</a:t>
            </a:r>
            <a:r>
              <a:rPr lang="en-US" dirty="0"/>
              <a:t>| </a:t>
            </a:r>
            <a:r>
              <a:rPr lang="en-US" dirty="0" err="1"/>
              <a:t>br.pCMembers</a:t>
            </a:r>
            <a:r>
              <a:rPr lang="en-US" dirty="0"/>
              <a:t>-&gt;includes(</a:t>
            </a:r>
            <a:r>
              <a:rPr lang="en-US" b="1" dirty="0"/>
              <a:t>self</a:t>
            </a:r>
            <a:r>
              <a:rPr lang="en-US" dirty="0"/>
              <a:t>)).</a:t>
            </a:r>
            <a:r>
              <a:rPr lang="en-US" dirty="0" err="1"/>
              <a:t>resBid</a:t>
            </a:r>
            <a:r>
              <a:rPr lang="en-US" dirty="0"/>
              <a:t>))-&gt;</a:t>
            </a:r>
            <a:r>
              <a:rPr lang="en-US" dirty="0" err="1"/>
              <a:t>isEmpty</a:t>
            </a:r>
            <a:r>
              <a:rPr lang="en-US" dirty="0"/>
              <a:t> </a:t>
            </a:r>
            <a:r>
              <a:rPr lang="en-US" b="1" dirty="0"/>
              <a:t>and</a:t>
            </a:r>
          </a:p>
          <a:p>
            <a:r>
              <a:rPr lang="en-US" dirty="0"/>
              <a:t>           </a:t>
            </a:r>
            <a:r>
              <a:rPr lang="en-US" b="1" dirty="0" err="1"/>
              <a:t>self</a:t>
            </a:r>
            <a:r>
              <a:rPr lang="en-US" dirty="0" err="1"/>
              <a:t>.papersToReview.authors</a:t>
            </a:r>
            <a:r>
              <a:rPr lang="en-US" dirty="0"/>
              <a:t>-&gt;excludes(</a:t>
            </a:r>
            <a:r>
              <a:rPr lang="en-US" b="1" dirty="0" err="1"/>
              <a:t>self</a:t>
            </a:r>
            <a:r>
              <a:rPr lang="en-US" dirty="0" err="1"/>
              <a:t>.oclAsType</a:t>
            </a:r>
            <a:r>
              <a:rPr lang="en-US" dirty="0"/>
              <a:t>(Author))</a:t>
            </a:r>
          </a:p>
        </p:txBody>
      </p:sp>
    </p:spTree>
    <p:extLst>
      <p:ext uri="{BB962C8B-B14F-4D97-AF65-F5344CB8AC3E}">
        <p14:creationId xmlns:p14="http://schemas.microsoft.com/office/powerpoint/2010/main" val="403799747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74638"/>
            <a:ext cx="8386481" cy="1143000"/>
          </a:xfrm>
        </p:spPr>
        <p:txBody>
          <a:bodyPr>
            <a:noAutofit/>
          </a:bodyPr>
          <a:lstStyle/>
          <a:p>
            <a:pPr algn="l"/>
            <a:r>
              <a:rPr lang="en-US" sz="3200" dirty="0"/>
              <a:t>Conference Management – Specifying Interfaces</a:t>
            </a:r>
          </a:p>
        </p:txBody>
      </p:sp>
      <p:pic>
        <p:nvPicPr>
          <p:cNvPr id="7" name="Content Placeholder 6" descr="A screenshot of a social media post&#10;&#10;Description automatically generated">
            <a:extLst>
              <a:ext uri="{FF2B5EF4-FFF2-40B4-BE49-F238E27FC236}">
                <a16:creationId xmlns:a16="http://schemas.microsoft.com/office/drawing/2014/main" id="{485CCC64-0794-4A92-9263-1D678EA7E3C8}"/>
              </a:ext>
            </a:extLst>
          </p:cNvPr>
          <p:cNvPicPr>
            <a:picLocks noGrp="1" noChangeAspect="1"/>
          </p:cNvPicPr>
          <p:nvPr>
            <p:ph idx="1"/>
          </p:nvPr>
        </p:nvPicPr>
        <p:blipFill>
          <a:blip r:embed="rId2"/>
          <a:stretch>
            <a:fillRect/>
          </a:stretch>
        </p:blipFill>
        <p:spPr>
          <a:xfrm>
            <a:off x="60412" y="1478751"/>
            <a:ext cx="9022612" cy="3175319"/>
          </a:xfrm>
        </p:spPr>
      </p:pic>
      <p:sp>
        <p:nvSpPr>
          <p:cNvPr id="8" name="TextBox 7">
            <a:extLst>
              <a:ext uri="{FF2B5EF4-FFF2-40B4-BE49-F238E27FC236}">
                <a16:creationId xmlns:a16="http://schemas.microsoft.com/office/drawing/2014/main" id="{5695872C-EC80-45C1-8435-47A6464FC837}"/>
              </a:ext>
            </a:extLst>
          </p:cNvPr>
          <p:cNvSpPr txBox="1"/>
          <p:nvPr/>
        </p:nvSpPr>
        <p:spPr>
          <a:xfrm>
            <a:off x="64293" y="4529118"/>
            <a:ext cx="9079707" cy="2308324"/>
          </a:xfrm>
          <a:prstGeom prst="rect">
            <a:avLst/>
          </a:prstGeom>
          <a:noFill/>
        </p:spPr>
        <p:txBody>
          <a:bodyPr wrap="square" rtlCol="0">
            <a:spAutoFit/>
          </a:bodyPr>
          <a:lstStyle/>
          <a:p>
            <a:r>
              <a:rPr lang="en-US" b="1" dirty="0"/>
              <a:t>context</a:t>
            </a:r>
            <a:r>
              <a:rPr lang="en-US" dirty="0"/>
              <a:t> Conference::</a:t>
            </a:r>
            <a:r>
              <a:rPr lang="en-US" dirty="0" err="1"/>
              <a:t>assignPaperToReview</a:t>
            </a:r>
            <a:r>
              <a:rPr lang="en-US" dirty="0"/>
              <a:t>(</a:t>
            </a:r>
            <a:r>
              <a:rPr lang="en-US" dirty="0" err="1"/>
              <a:t>ptr:Paper</a:t>
            </a:r>
            <a:r>
              <a:rPr lang="en-US" dirty="0"/>
              <a:t>, </a:t>
            </a:r>
            <a:r>
              <a:rPr lang="en-US" dirty="0" err="1"/>
              <a:t>rev:PCMember</a:t>
            </a:r>
            <a:r>
              <a:rPr lang="en-US" dirty="0"/>
              <a:t>) </a:t>
            </a:r>
          </a:p>
          <a:p>
            <a:r>
              <a:rPr lang="en-US" dirty="0"/>
              <a:t>   </a:t>
            </a:r>
          </a:p>
          <a:p>
            <a:r>
              <a:rPr lang="en-US" dirty="0"/>
              <a:t>    </a:t>
            </a:r>
            <a:r>
              <a:rPr lang="en-US" b="1" dirty="0"/>
              <a:t>pre</a:t>
            </a:r>
            <a:r>
              <a:rPr lang="en-US" dirty="0"/>
              <a:t>:        </a:t>
            </a:r>
            <a:r>
              <a:rPr lang="en-US" dirty="0" err="1"/>
              <a:t>ptr.reviewers</a:t>
            </a:r>
            <a:r>
              <a:rPr lang="en-US" dirty="0"/>
              <a:t>-&gt;size &lt; 4 </a:t>
            </a:r>
            <a:r>
              <a:rPr lang="en-US" b="1" dirty="0"/>
              <a:t>and</a:t>
            </a:r>
            <a:r>
              <a:rPr lang="en-US" dirty="0"/>
              <a:t> </a:t>
            </a:r>
            <a:r>
              <a:rPr lang="en-US" dirty="0" err="1"/>
              <a:t>ptr.reviewers</a:t>
            </a:r>
            <a:r>
              <a:rPr lang="en-US" dirty="0"/>
              <a:t>-&gt;excludes(rev) </a:t>
            </a:r>
            <a:r>
              <a:rPr lang="en-US" b="1" dirty="0"/>
              <a:t>and</a:t>
            </a:r>
          </a:p>
          <a:p>
            <a:r>
              <a:rPr lang="en-US" dirty="0"/>
              <a:t>        </a:t>
            </a:r>
            <a:r>
              <a:rPr lang="en-US" b="1" dirty="0" err="1"/>
              <a:t>self</a:t>
            </a:r>
            <a:r>
              <a:rPr lang="en-US" dirty="0" err="1"/>
              <a:t>.submittedPapers</a:t>
            </a:r>
            <a:r>
              <a:rPr lang="en-US" dirty="0"/>
              <a:t>-&gt;includes(</a:t>
            </a:r>
            <a:r>
              <a:rPr lang="en-US" dirty="0" err="1"/>
              <a:t>ptr</a:t>
            </a:r>
            <a:r>
              <a:rPr lang="en-US" dirty="0"/>
              <a:t>) </a:t>
            </a:r>
            <a:r>
              <a:rPr lang="en-US" b="1" dirty="0"/>
              <a:t>and</a:t>
            </a:r>
            <a:r>
              <a:rPr lang="en-US" dirty="0"/>
              <a:t> </a:t>
            </a:r>
            <a:r>
              <a:rPr lang="en-US" b="1" dirty="0" err="1"/>
              <a:t>self</a:t>
            </a:r>
            <a:r>
              <a:rPr lang="en-US" dirty="0" err="1"/>
              <a:t>.pCCommitee</a:t>
            </a:r>
            <a:r>
              <a:rPr lang="en-US" dirty="0"/>
              <a:t>-&gt;includes(rev) </a:t>
            </a:r>
            <a:r>
              <a:rPr lang="en-US" b="1" dirty="0"/>
              <a:t>and</a:t>
            </a:r>
          </a:p>
          <a:p>
            <a:r>
              <a:rPr lang="en-US" dirty="0"/>
              <a:t>        Set{</a:t>
            </a:r>
            <a:r>
              <a:rPr lang="en-US" dirty="0" err="1"/>
              <a:t>BiddResult</a:t>
            </a:r>
            <a:r>
              <a:rPr lang="en-US" dirty="0"/>
              <a:t>::conflict, </a:t>
            </a:r>
            <a:r>
              <a:rPr lang="en-US" dirty="0" err="1"/>
              <a:t>BiddResult</a:t>
            </a:r>
            <a:r>
              <a:rPr lang="en-US" dirty="0"/>
              <a:t>::</a:t>
            </a:r>
            <a:r>
              <a:rPr lang="en-US" dirty="0" err="1"/>
              <a:t>refuseToEv</a:t>
            </a:r>
            <a:r>
              <a:rPr lang="en-US" dirty="0"/>
              <a:t>}-&gt;excludes(</a:t>
            </a:r>
            <a:r>
              <a:rPr lang="en-US" dirty="0" err="1"/>
              <a:t>ptr.biddingResult</a:t>
            </a:r>
            <a:r>
              <a:rPr lang="en-US" dirty="0"/>
              <a:t>-&gt;</a:t>
            </a:r>
          </a:p>
          <a:p>
            <a:r>
              <a:rPr lang="en-US" dirty="0"/>
              <a:t>               select(</a:t>
            </a:r>
            <a:r>
              <a:rPr lang="en-US" dirty="0" err="1"/>
              <a:t>br</a:t>
            </a:r>
            <a:r>
              <a:rPr lang="en-US" dirty="0"/>
              <a:t> | </a:t>
            </a:r>
            <a:r>
              <a:rPr lang="en-US" dirty="0" err="1"/>
              <a:t>br.pCMembers</a:t>
            </a:r>
            <a:r>
              <a:rPr lang="en-US" dirty="0"/>
              <a:t> = rev)-&gt;</a:t>
            </a:r>
            <a:r>
              <a:rPr lang="en-US" b="1" dirty="0">
                <a:solidFill>
                  <a:srgbClr val="FF0000"/>
                </a:solidFill>
              </a:rPr>
              <a:t>any</a:t>
            </a:r>
            <a:r>
              <a:rPr lang="en-US" dirty="0"/>
              <a:t>(true).</a:t>
            </a:r>
            <a:r>
              <a:rPr lang="en-US" dirty="0" err="1"/>
              <a:t>resBid</a:t>
            </a:r>
            <a:r>
              <a:rPr lang="en-US" dirty="0"/>
              <a:t>) </a:t>
            </a:r>
          </a:p>
          <a:p>
            <a:r>
              <a:rPr lang="en-US" dirty="0"/>
              <a:t>     </a:t>
            </a:r>
          </a:p>
          <a:p>
            <a:r>
              <a:rPr lang="en-US" dirty="0"/>
              <a:t>    </a:t>
            </a:r>
            <a:r>
              <a:rPr lang="en-US" b="1" dirty="0"/>
              <a:t>post</a:t>
            </a:r>
            <a:r>
              <a:rPr lang="en-US" dirty="0"/>
              <a:t>:       </a:t>
            </a:r>
            <a:r>
              <a:rPr lang="en-US" dirty="0" err="1"/>
              <a:t>ptr.reviewers</a:t>
            </a:r>
            <a:r>
              <a:rPr lang="en-US" dirty="0"/>
              <a:t>-&gt;includes(rev) </a:t>
            </a:r>
            <a:r>
              <a:rPr lang="en-US" b="1" dirty="0"/>
              <a:t>and</a:t>
            </a:r>
            <a:r>
              <a:rPr lang="en-US" dirty="0"/>
              <a:t> </a:t>
            </a:r>
            <a:r>
              <a:rPr lang="en-US" dirty="0" err="1"/>
              <a:t>ptr.reviewers</a:t>
            </a:r>
            <a:r>
              <a:rPr lang="en-US" dirty="0"/>
              <a:t>-&gt;size = </a:t>
            </a:r>
            <a:r>
              <a:rPr lang="en-US" dirty="0" err="1"/>
              <a:t>ptr.reviewers</a:t>
            </a:r>
            <a:r>
              <a:rPr lang="en-US" dirty="0" err="1">
                <a:solidFill>
                  <a:srgbClr val="FF0000"/>
                </a:solidFill>
              </a:rPr>
              <a:t>@pre</a:t>
            </a:r>
            <a:r>
              <a:rPr lang="en-US" dirty="0"/>
              <a:t>-&gt;size + 1</a:t>
            </a:r>
          </a:p>
        </p:txBody>
      </p:sp>
    </p:spTree>
    <p:extLst>
      <p:ext uri="{BB962C8B-B14F-4D97-AF65-F5344CB8AC3E}">
        <p14:creationId xmlns:p14="http://schemas.microsoft.com/office/powerpoint/2010/main" val="9388046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74638"/>
            <a:ext cx="8386481" cy="1143000"/>
          </a:xfrm>
        </p:spPr>
        <p:txBody>
          <a:bodyPr>
            <a:noAutofit/>
          </a:bodyPr>
          <a:lstStyle/>
          <a:p>
            <a:pPr algn="l"/>
            <a:r>
              <a:rPr lang="en-US" sz="3200" dirty="0"/>
              <a:t>Conference Management – Specifying Interfaces</a:t>
            </a:r>
          </a:p>
        </p:txBody>
      </p:sp>
      <p:pic>
        <p:nvPicPr>
          <p:cNvPr id="7" name="Content Placeholder 6" descr="A screenshot of a social media post&#10;&#10;Description automatically generated">
            <a:extLst>
              <a:ext uri="{FF2B5EF4-FFF2-40B4-BE49-F238E27FC236}">
                <a16:creationId xmlns:a16="http://schemas.microsoft.com/office/drawing/2014/main" id="{485CCC64-0794-4A92-9263-1D678EA7E3C8}"/>
              </a:ext>
            </a:extLst>
          </p:cNvPr>
          <p:cNvPicPr>
            <a:picLocks noGrp="1" noChangeAspect="1"/>
          </p:cNvPicPr>
          <p:nvPr>
            <p:ph idx="1"/>
          </p:nvPr>
        </p:nvPicPr>
        <p:blipFill>
          <a:blip r:embed="rId2"/>
          <a:stretch>
            <a:fillRect/>
          </a:stretch>
        </p:blipFill>
        <p:spPr>
          <a:xfrm>
            <a:off x="60412" y="1478751"/>
            <a:ext cx="9022612" cy="3175319"/>
          </a:xfrm>
        </p:spPr>
      </p:pic>
      <p:sp>
        <p:nvSpPr>
          <p:cNvPr id="8" name="TextBox 7">
            <a:extLst>
              <a:ext uri="{FF2B5EF4-FFF2-40B4-BE49-F238E27FC236}">
                <a16:creationId xmlns:a16="http://schemas.microsoft.com/office/drawing/2014/main" id="{5695872C-EC80-45C1-8435-47A6464FC837}"/>
              </a:ext>
            </a:extLst>
          </p:cNvPr>
          <p:cNvSpPr txBox="1"/>
          <p:nvPr/>
        </p:nvSpPr>
        <p:spPr>
          <a:xfrm>
            <a:off x="42855" y="4864894"/>
            <a:ext cx="9079707" cy="1477328"/>
          </a:xfrm>
          <a:prstGeom prst="rect">
            <a:avLst/>
          </a:prstGeom>
          <a:noFill/>
        </p:spPr>
        <p:txBody>
          <a:bodyPr wrap="square" rtlCol="0">
            <a:spAutoFit/>
          </a:bodyPr>
          <a:lstStyle/>
          <a:p>
            <a:r>
              <a:rPr lang="en-US" b="1" dirty="0"/>
              <a:t>context</a:t>
            </a:r>
            <a:r>
              <a:rPr lang="en-US" dirty="0"/>
              <a:t> </a:t>
            </a:r>
            <a:r>
              <a:rPr lang="en-US" dirty="0" err="1"/>
              <a:t>PCMember</a:t>
            </a:r>
            <a:endParaRPr lang="en-US" dirty="0"/>
          </a:p>
          <a:p>
            <a:endParaRPr lang="en-US" dirty="0"/>
          </a:p>
          <a:p>
            <a:r>
              <a:rPr lang="en-US" dirty="0"/>
              <a:t> </a:t>
            </a:r>
            <a:r>
              <a:rPr lang="en-US" b="1" dirty="0"/>
              <a:t>inv</a:t>
            </a:r>
            <a:r>
              <a:rPr lang="en-US" dirty="0"/>
              <a:t> </a:t>
            </a:r>
            <a:r>
              <a:rPr lang="en-US" dirty="0" err="1"/>
              <a:t>sessionChair</a:t>
            </a:r>
            <a:r>
              <a:rPr lang="en-US" dirty="0"/>
              <a:t>:</a:t>
            </a:r>
          </a:p>
          <a:p>
            <a:r>
              <a:rPr lang="en-US" dirty="0"/>
              <a:t>        </a:t>
            </a:r>
            <a:r>
              <a:rPr lang="en-US" b="1" dirty="0"/>
              <a:t>not</a:t>
            </a:r>
            <a:r>
              <a:rPr lang="en-US" dirty="0"/>
              <a:t> </a:t>
            </a:r>
            <a:r>
              <a:rPr lang="en-US" b="1" dirty="0" err="1"/>
              <a:t>self</a:t>
            </a:r>
            <a:r>
              <a:rPr lang="en-US" dirty="0" err="1"/>
              <a:t>.</a:t>
            </a:r>
            <a:r>
              <a:rPr lang="en-US" dirty="0" err="1">
                <a:solidFill>
                  <a:srgbClr val="FF0000"/>
                </a:solidFill>
              </a:rPr>
              <a:t>oclAsType</a:t>
            </a:r>
            <a:r>
              <a:rPr lang="en-US" dirty="0">
                <a:solidFill>
                  <a:srgbClr val="FF0000"/>
                </a:solidFill>
              </a:rPr>
              <a:t>(</a:t>
            </a:r>
            <a:r>
              <a:rPr lang="en-US" dirty="0" err="1">
                <a:solidFill>
                  <a:srgbClr val="FF0000"/>
                </a:solidFill>
              </a:rPr>
              <a:t>PCMember</a:t>
            </a:r>
            <a:r>
              <a:rPr lang="en-US" dirty="0">
                <a:solidFill>
                  <a:srgbClr val="FF0000"/>
                </a:solidFill>
              </a:rPr>
              <a:t>)</a:t>
            </a:r>
            <a:r>
              <a:rPr lang="en-US" dirty="0"/>
              <a:t>.</a:t>
            </a:r>
            <a:r>
              <a:rPr lang="en-US" dirty="0" err="1"/>
              <a:t>section.isDefined</a:t>
            </a:r>
            <a:r>
              <a:rPr lang="en-US" dirty="0"/>
              <a:t> </a:t>
            </a:r>
            <a:r>
              <a:rPr lang="en-US" b="1" dirty="0"/>
              <a:t>implies</a:t>
            </a:r>
          </a:p>
          <a:p>
            <a:r>
              <a:rPr lang="en-US" dirty="0"/>
              <a:t>             </a:t>
            </a:r>
            <a:r>
              <a:rPr lang="en-US" b="1" dirty="0" err="1"/>
              <a:t>self</a:t>
            </a:r>
            <a:r>
              <a:rPr lang="en-US" dirty="0" err="1"/>
              <a:t>.</a:t>
            </a:r>
            <a:r>
              <a:rPr lang="en-US" dirty="0" err="1">
                <a:solidFill>
                  <a:srgbClr val="FF0000"/>
                </a:solidFill>
              </a:rPr>
              <a:t>oclAsType</a:t>
            </a:r>
            <a:r>
              <a:rPr lang="en-US" dirty="0">
                <a:solidFill>
                  <a:srgbClr val="FF0000"/>
                </a:solidFill>
              </a:rPr>
              <a:t>(</a:t>
            </a:r>
            <a:r>
              <a:rPr lang="en-US" dirty="0" err="1">
                <a:solidFill>
                  <a:srgbClr val="FF0000"/>
                </a:solidFill>
              </a:rPr>
              <a:t>PCMember</a:t>
            </a:r>
            <a:r>
              <a:rPr lang="en-US" dirty="0">
                <a:solidFill>
                  <a:srgbClr val="FF0000"/>
                </a:solidFill>
              </a:rPr>
              <a:t>)</a:t>
            </a:r>
            <a:r>
              <a:rPr lang="en-US" dirty="0"/>
              <a:t>.</a:t>
            </a:r>
            <a:r>
              <a:rPr lang="en-US" dirty="0" err="1"/>
              <a:t>section.sectionSpeakers</a:t>
            </a:r>
            <a:r>
              <a:rPr lang="en-US" dirty="0"/>
              <a:t>-&gt;excludes(</a:t>
            </a:r>
            <a:r>
              <a:rPr lang="en-US" b="1" dirty="0" err="1"/>
              <a:t>self</a:t>
            </a:r>
            <a:r>
              <a:rPr lang="en-US" dirty="0" err="1"/>
              <a:t>.</a:t>
            </a:r>
            <a:r>
              <a:rPr lang="en-US" dirty="0" err="1">
                <a:solidFill>
                  <a:srgbClr val="FF0000"/>
                </a:solidFill>
              </a:rPr>
              <a:t>oclAsType</a:t>
            </a:r>
            <a:r>
              <a:rPr lang="en-US" dirty="0">
                <a:solidFill>
                  <a:srgbClr val="FF0000"/>
                </a:solidFill>
              </a:rPr>
              <a:t>(Author)</a:t>
            </a:r>
            <a:r>
              <a:rPr lang="en-US" dirty="0"/>
              <a:t>)</a:t>
            </a:r>
          </a:p>
        </p:txBody>
      </p:sp>
    </p:spTree>
    <p:extLst>
      <p:ext uri="{BB962C8B-B14F-4D97-AF65-F5344CB8AC3E}">
        <p14:creationId xmlns:p14="http://schemas.microsoft.com/office/powerpoint/2010/main" val="330872570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74638"/>
            <a:ext cx="8386481" cy="1143000"/>
          </a:xfrm>
        </p:spPr>
        <p:txBody>
          <a:bodyPr>
            <a:noAutofit/>
          </a:bodyPr>
          <a:lstStyle/>
          <a:p>
            <a:pPr algn="l"/>
            <a:r>
              <a:rPr lang="en-US" sz="3200" dirty="0"/>
              <a:t>Conference Management – Specifying Interfaces</a:t>
            </a:r>
          </a:p>
        </p:txBody>
      </p:sp>
      <p:sp>
        <p:nvSpPr>
          <p:cNvPr id="8" name="TextBox 7">
            <a:extLst>
              <a:ext uri="{FF2B5EF4-FFF2-40B4-BE49-F238E27FC236}">
                <a16:creationId xmlns:a16="http://schemas.microsoft.com/office/drawing/2014/main" id="{5695872C-EC80-45C1-8435-47A6464FC837}"/>
              </a:ext>
            </a:extLst>
          </p:cNvPr>
          <p:cNvSpPr txBox="1"/>
          <p:nvPr/>
        </p:nvSpPr>
        <p:spPr>
          <a:xfrm>
            <a:off x="42855" y="4364828"/>
            <a:ext cx="9079707" cy="2308324"/>
          </a:xfrm>
          <a:prstGeom prst="rect">
            <a:avLst/>
          </a:prstGeom>
          <a:noFill/>
        </p:spPr>
        <p:txBody>
          <a:bodyPr wrap="square" rtlCol="0">
            <a:spAutoFit/>
          </a:bodyPr>
          <a:lstStyle/>
          <a:p>
            <a:r>
              <a:rPr lang="en-US" dirty="0"/>
              <a:t>The previous OCL specification, using </a:t>
            </a:r>
            <a:r>
              <a:rPr lang="en-US" dirty="0" err="1"/>
              <a:t>uppercast</a:t>
            </a:r>
            <a:r>
              <a:rPr lang="en-US" dirty="0"/>
              <a:t> for the section property visible in the </a:t>
            </a:r>
            <a:r>
              <a:rPr lang="en-US" dirty="0" err="1"/>
              <a:t>PCMember</a:t>
            </a:r>
            <a:r>
              <a:rPr lang="en-US" dirty="0"/>
              <a:t> context was made for an uncompilable model because in the namespace of </a:t>
            </a:r>
            <a:r>
              <a:rPr lang="en-US" dirty="0" err="1"/>
              <a:t>PCMember</a:t>
            </a:r>
            <a:r>
              <a:rPr lang="en-US" dirty="0"/>
              <a:t> there is a conflict name.  The correct solution is this.</a:t>
            </a:r>
          </a:p>
          <a:p>
            <a:endParaRPr lang="en-US" b="1" dirty="0"/>
          </a:p>
          <a:p>
            <a:r>
              <a:rPr lang="en-US" b="1" dirty="0"/>
              <a:t>context</a:t>
            </a:r>
            <a:r>
              <a:rPr lang="en-US" dirty="0"/>
              <a:t> </a:t>
            </a:r>
            <a:r>
              <a:rPr lang="en-US" dirty="0" err="1"/>
              <a:t>PCMember</a:t>
            </a:r>
            <a:endParaRPr lang="en-US" dirty="0"/>
          </a:p>
          <a:p>
            <a:r>
              <a:rPr lang="en-US" dirty="0"/>
              <a:t> </a:t>
            </a:r>
            <a:r>
              <a:rPr lang="en-US" b="1" dirty="0"/>
              <a:t>inv</a:t>
            </a:r>
            <a:r>
              <a:rPr lang="en-US" dirty="0"/>
              <a:t> </a:t>
            </a:r>
            <a:r>
              <a:rPr lang="en-US" dirty="0" err="1"/>
              <a:t>sessionChair</a:t>
            </a:r>
            <a:r>
              <a:rPr lang="en-US" dirty="0"/>
              <a:t>:</a:t>
            </a:r>
          </a:p>
          <a:p>
            <a:r>
              <a:rPr lang="en-US" dirty="0"/>
              <a:t>        </a:t>
            </a:r>
            <a:r>
              <a:rPr lang="en-US" b="1" dirty="0"/>
              <a:t>not</a:t>
            </a:r>
            <a:r>
              <a:rPr lang="en-US" dirty="0"/>
              <a:t> </a:t>
            </a:r>
            <a:r>
              <a:rPr lang="en-US" b="1" dirty="0" err="1"/>
              <a:t>self</a:t>
            </a:r>
            <a:r>
              <a:rPr lang="en-US" dirty="0" err="1"/>
              <a:t>.pcmSection.isDefined</a:t>
            </a:r>
            <a:r>
              <a:rPr lang="en-US" dirty="0"/>
              <a:t> </a:t>
            </a:r>
            <a:r>
              <a:rPr lang="en-US" b="1" dirty="0"/>
              <a:t>implies</a:t>
            </a:r>
          </a:p>
          <a:p>
            <a:r>
              <a:rPr lang="en-US" dirty="0"/>
              <a:t>             </a:t>
            </a:r>
            <a:r>
              <a:rPr lang="en-US" b="1" dirty="0" err="1"/>
              <a:t>self</a:t>
            </a:r>
            <a:r>
              <a:rPr lang="en-US" dirty="0" err="1"/>
              <a:t>.pcmSection.sectionSpeakers</a:t>
            </a:r>
            <a:r>
              <a:rPr lang="en-US" dirty="0"/>
              <a:t>-&gt;excludes(</a:t>
            </a:r>
            <a:r>
              <a:rPr lang="en-US" b="1" dirty="0" err="1"/>
              <a:t>self</a:t>
            </a:r>
            <a:r>
              <a:rPr lang="en-US" dirty="0" err="1"/>
              <a:t>.</a:t>
            </a:r>
            <a:r>
              <a:rPr lang="en-US" dirty="0" err="1">
                <a:solidFill>
                  <a:srgbClr val="FF0000"/>
                </a:solidFill>
              </a:rPr>
              <a:t>oclAsType</a:t>
            </a:r>
            <a:r>
              <a:rPr lang="en-US" dirty="0">
                <a:solidFill>
                  <a:srgbClr val="FF0000"/>
                </a:solidFill>
              </a:rPr>
              <a:t>(Author)</a:t>
            </a:r>
            <a:r>
              <a:rPr lang="en-US" dirty="0"/>
              <a:t>)</a:t>
            </a:r>
          </a:p>
        </p:txBody>
      </p:sp>
      <p:pic>
        <p:nvPicPr>
          <p:cNvPr id="6" name="Content Placeholder 5" descr="A screenshot of a computer&#10;&#10;Description automatically generated">
            <a:extLst>
              <a:ext uri="{FF2B5EF4-FFF2-40B4-BE49-F238E27FC236}">
                <a16:creationId xmlns:a16="http://schemas.microsoft.com/office/drawing/2014/main" id="{5FB92DA1-0FE8-40E7-82C3-FE9275F7D020}"/>
              </a:ext>
            </a:extLst>
          </p:cNvPr>
          <p:cNvPicPr>
            <a:picLocks noGrp="1" noChangeAspect="1"/>
          </p:cNvPicPr>
          <p:nvPr>
            <p:ph idx="1"/>
          </p:nvPr>
        </p:nvPicPr>
        <p:blipFill>
          <a:blip r:embed="rId2"/>
          <a:stretch>
            <a:fillRect/>
          </a:stretch>
        </p:blipFill>
        <p:spPr>
          <a:xfrm>
            <a:off x="101869" y="1324133"/>
            <a:ext cx="8863559" cy="2976405"/>
          </a:xfrm>
        </p:spPr>
      </p:pic>
    </p:spTree>
    <p:extLst>
      <p:ext uri="{BB962C8B-B14F-4D97-AF65-F5344CB8AC3E}">
        <p14:creationId xmlns:p14="http://schemas.microsoft.com/office/powerpoint/2010/main" val="19690822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74638"/>
            <a:ext cx="8386481" cy="1143000"/>
          </a:xfrm>
        </p:spPr>
        <p:txBody>
          <a:bodyPr>
            <a:noAutofit/>
          </a:bodyPr>
          <a:lstStyle/>
          <a:p>
            <a:pPr algn="l"/>
            <a:r>
              <a:rPr lang="en-US" sz="3200" dirty="0"/>
              <a:t>Conference Management – Specifying Interfaces</a:t>
            </a:r>
          </a:p>
        </p:txBody>
      </p:sp>
      <p:pic>
        <p:nvPicPr>
          <p:cNvPr id="7" name="Content Placeholder 6" descr="A screenshot of a social media post&#10;&#10;Description automatically generated">
            <a:extLst>
              <a:ext uri="{FF2B5EF4-FFF2-40B4-BE49-F238E27FC236}">
                <a16:creationId xmlns:a16="http://schemas.microsoft.com/office/drawing/2014/main" id="{485CCC64-0794-4A92-9263-1D678EA7E3C8}"/>
              </a:ext>
            </a:extLst>
          </p:cNvPr>
          <p:cNvPicPr>
            <a:picLocks noGrp="1" noChangeAspect="1"/>
          </p:cNvPicPr>
          <p:nvPr>
            <p:ph idx="1"/>
          </p:nvPr>
        </p:nvPicPr>
        <p:blipFill>
          <a:blip r:embed="rId2"/>
          <a:stretch>
            <a:fillRect/>
          </a:stretch>
        </p:blipFill>
        <p:spPr>
          <a:xfrm>
            <a:off x="60412" y="1378735"/>
            <a:ext cx="9022612" cy="3175319"/>
          </a:xfrm>
        </p:spPr>
      </p:pic>
      <p:sp>
        <p:nvSpPr>
          <p:cNvPr id="8" name="TextBox 7">
            <a:extLst>
              <a:ext uri="{FF2B5EF4-FFF2-40B4-BE49-F238E27FC236}">
                <a16:creationId xmlns:a16="http://schemas.microsoft.com/office/drawing/2014/main" id="{5695872C-EC80-45C1-8435-47A6464FC837}"/>
              </a:ext>
            </a:extLst>
          </p:cNvPr>
          <p:cNvSpPr txBox="1"/>
          <p:nvPr/>
        </p:nvSpPr>
        <p:spPr>
          <a:xfrm>
            <a:off x="64293" y="4529118"/>
            <a:ext cx="9079707" cy="2031325"/>
          </a:xfrm>
          <a:prstGeom prst="rect">
            <a:avLst/>
          </a:prstGeom>
          <a:noFill/>
        </p:spPr>
        <p:txBody>
          <a:bodyPr wrap="square" rtlCol="0">
            <a:spAutoFit/>
          </a:bodyPr>
          <a:lstStyle/>
          <a:p>
            <a:r>
              <a:rPr lang="en-US" b="1" dirty="0"/>
              <a:t>context</a:t>
            </a:r>
            <a:r>
              <a:rPr lang="en-US" dirty="0"/>
              <a:t> Conference::</a:t>
            </a:r>
            <a:r>
              <a:rPr lang="en-US" dirty="0" err="1"/>
              <a:t>assignSessionChair</a:t>
            </a:r>
            <a:r>
              <a:rPr lang="en-US" dirty="0"/>
              <a:t>(</a:t>
            </a:r>
            <a:r>
              <a:rPr lang="en-US" dirty="0" err="1"/>
              <a:t>s:Section</a:t>
            </a:r>
            <a:r>
              <a:rPr lang="en-US" dirty="0"/>
              <a:t>, </a:t>
            </a:r>
            <a:r>
              <a:rPr lang="en-US" dirty="0" err="1"/>
              <a:t>scm:SCMember</a:t>
            </a:r>
            <a:r>
              <a:rPr lang="en-US" dirty="0"/>
              <a:t>)</a:t>
            </a:r>
          </a:p>
          <a:p>
            <a:r>
              <a:rPr lang="en-US" dirty="0"/>
              <a:t>    </a:t>
            </a:r>
          </a:p>
          <a:p>
            <a:r>
              <a:rPr lang="en-US" dirty="0"/>
              <a:t>    </a:t>
            </a:r>
            <a:r>
              <a:rPr lang="en-US" b="1" dirty="0"/>
              <a:t>pre</a:t>
            </a:r>
            <a:r>
              <a:rPr lang="en-US" dirty="0"/>
              <a:t>:</a:t>
            </a:r>
          </a:p>
          <a:p>
            <a:r>
              <a:rPr lang="en-US" dirty="0"/>
              <a:t>        </a:t>
            </a:r>
            <a:r>
              <a:rPr lang="en-US" dirty="0" err="1"/>
              <a:t>s.sessionChairSCM.</a:t>
            </a:r>
            <a:r>
              <a:rPr lang="en-US" dirty="0" err="1">
                <a:solidFill>
                  <a:srgbClr val="FF0000"/>
                </a:solidFill>
              </a:rPr>
              <a:t>isUndefined</a:t>
            </a:r>
            <a:r>
              <a:rPr lang="en-US" dirty="0"/>
              <a:t> </a:t>
            </a:r>
            <a:r>
              <a:rPr lang="en-US" b="1" dirty="0"/>
              <a:t>and</a:t>
            </a:r>
            <a:r>
              <a:rPr lang="en-US" dirty="0"/>
              <a:t> </a:t>
            </a:r>
            <a:r>
              <a:rPr lang="en-US" dirty="0" err="1"/>
              <a:t>s.sessionChairPCM.</a:t>
            </a:r>
            <a:r>
              <a:rPr lang="en-US" b="1" dirty="0" err="1"/>
              <a:t>isUndefined</a:t>
            </a:r>
            <a:r>
              <a:rPr lang="en-US" dirty="0"/>
              <a:t> </a:t>
            </a:r>
            <a:r>
              <a:rPr lang="en-US" b="1" dirty="0"/>
              <a:t>and</a:t>
            </a:r>
          </a:p>
          <a:p>
            <a:r>
              <a:rPr lang="en-US" dirty="0"/>
              <a:t>        </a:t>
            </a:r>
            <a:r>
              <a:rPr lang="en-US" b="1" dirty="0" err="1"/>
              <a:t>self</a:t>
            </a:r>
            <a:r>
              <a:rPr lang="en-US" dirty="0" err="1"/>
              <a:t>.sCMembers</a:t>
            </a:r>
            <a:r>
              <a:rPr lang="en-US" dirty="0"/>
              <a:t>-&gt;includes(</a:t>
            </a:r>
            <a:r>
              <a:rPr lang="en-US" dirty="0" err="1"/>
              <a:t>scm</a:t>
            </a:r>
            <a:r>
              <a:rPr lang="en-US" dirty="0"/>
              <a:t>) </a:t>
            </a:r>
            <a:r>
              <a:rPr lang="en-US" b="1" dirty="0"/>
              <a:t>and</a:t>
            </a:r>
            <a:r>
              <a:rPr lang="en-US" dirty="0"/>
              <a:t> </a:t>
            </a:r>
            <a:r>
              <a:rPr lang="en-US" b="1" dirty="0" err="1"/>
              <a:t>self</a:t>
            </a:r>
            <a:r>
              <a:rPr lang="en-US" dirty="0" err="1"/>
              <a:t>.conferenceSections</a:t>
            </a:r>
            <a:r>
              <a:rPr lang="en-US" dirty="0"/>
              <a:t>-&gt;includes(s)</a:t>
            </a:r>
          </a:p>
          <a:p>
            <a:r>
              <a:rPr lang="en-US" dirty="0"/>
              <a:t>        </a:t>
            </a:r>
          </a:p>
          <a:p>
            <a:r>
              <a:rPr lang="en-US" dirty="0"/>
              <a:t>        </a:t>
            </a:r>
            <a:r>
              <a:rPr lang="en-US" b="1" dirty="0"/>
              <a:t>post</a:t>
            </a:r>
            <a:r>
              <a:rPr lang="en-US" dirty="0"/>
              <a:t>:  </a:t>
            </a:r>
            <a:r>
              <a:rPr lang="en-US" b="1" dirty="0"/>
              <a:t>not</a:t>
            </a:r>
            <a:r>
              <a:rPr lang="en-US" dirty="0"/>
              <a:t> </a:t>
            </a:r>
            <a:r>
              <a:rPr lang="en-US" dirty="0" err="1"/>
              <a:t>s.sessionChairSCM.</a:t>
            </a:r>
            <a:r>
              <a:rPr lang="en-US" dirty="0" err="1">
                <a:solidFill>
                  <a:srgbClr val="FF0000"/>
                </a:solidFill>
              </a:rPr>
              <a:t>isUndefined</a:t>
            </a:r>
            <a:r>
              <a:rPr lang="en-US" dirty="0">
                <a:solidFill>
                  <a:srgbClr val="FF0000"/>
                </a:solidFill>
              </a:rPr>
              <a:t>     </a:t>
            </a:r>
            <a:r>
              <a:rPr lang="en-US" dirty="0"/>
              <a:t>/* </a:t>
            </a:r>
            <a:r>
              <a:rPr lang="en-US" dirty="0" err="1">
                <a:solidFill>
                  <a:srgbClr val="FF0000"/>
                </a:solidFill>
              </a:rPr>
              <a:t>isUndefined</a:t>
            </a:r>
            <a:r>
              <a:rPr lang="en-US" dirty="0">
                <a:solidFill>
                  <a:srgbClr val="FF0000"/>
                </a:solidFill>
              </a:rPr>
              <a:t> </a:t>
            </a:r>
            <a:r>
              <a:rPr lang="en-US" dirty="0"/>
              <a:t>is </a:t>
            </a:r>
            <a:r>
              <a:rPr lang="en-US" dirty="0" err="1"/>
              <a:t>oclIsUndefined</a:t>
            </a:r>
            <a:r>
              <a:rPr lang="en-US" dirty="0"/>
              <a:t>() */</a:t>
            </a:r>
          </a:p>
        </p:txBody>
      </p:sp>
    </p:spTree>
    <p:extLst>
      <p:ext uri="{BB962C8B-B14F-4D97-AF65-F5344CB8AC3E}">
        <p14:creationId xmlns:p14="http://schemas.microsoft.com/office/powerpoint/2010/main" val="357060370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74638"/>
            <a:ext cx="8386481" cy="1143000"/>
          </a:xfrm>
        </p:spPr>
        <p:txBody>
          <a:bodyPr>
            <a:noAutofit/>
          </a:bodyPr>
          <a:lstStyle/>
          <a:p>
            <a:pPr algn="l"/>
            <a:r>
              <a:rPr lang="en-US" sz="3200" dirty="0"/>
              <a:t>Conference Management – Specifying Interfaces</a:t>
            </a:r>
          </a:p>
        </p:txBody>
      </p:sp>
      <p:pic>
        <p:nvPicPr>
          <p:cNvPr id="7" name="Content Placeholder 6" descr="A screenshot of a social media post&#10;&#10;Description automatically generated">
            <a:extLst>
              <a:ext uri="{FF2B5EF4-FFF2-40B4-BE49-F238E27FC236}">
                <a16:creationId xmlns:a16="http://schemas.microsoft.com/office/drawing/2014/main" id="{485CCC64-0794-4A92-9263-1D678EA7E3C8}"/>
              </a:ext>
            </a:extLst>
          </p:cNvPr>
          <p:cNvPicPr>
            <a:picLocks noGrp="1" noChangeAspect="1"/>
          </p:cNvPicPr>
          <p:nvPr>
            <p:ph idx="1"/>
          </p:nvPr>
        </p:nvPicPr>
        <p:blipFill>
          <a:blip r:embed="rId2"/>
          <a:stretch>
            <a:fillRect/>
          </a:stretch>
        </p:blipFill>
        <p:spPr>
          <a:xfrm>
            <a:off x="60412" y="1192991"/>
            <a:ext cx="9022612" cy="3175319"/>
          </a:xfrm>
        </p:spPr>
      </p:pic>
      <p:sp>
        <p:nvSpPr>
          <p:cNvPr id="8" name="TextBox 7">
            <a:extLst>
              <a:ext uri="{FF2B5EF4-FFF2-40B4-BE49-F238E27FC236}">
                <a16:creationId xmlns:a16="http://schemas.microsoft.com/office/drawing/2014/main" id="{5695872C-EC80-45C1-8435-47A6464FC837}"/>
              </a:ext>
            </a:extLst>
          </p:cNvPr>
          <p:cNvSpPr txBox="1"/>
          <p:nvPr/>
        </p:nvSpPr>
        <p:spPr>
          <a:xfrm>
            <a:off x="64293" y="4279081"/>
            <a:ext cx="9079707" cy="2308324"/>
          </a:xfrm>
          <a:prstGeom prst="rect">
            <a:avLst/>
          </a:prstGeom>
          <a:noFill/>
        </p:spPr>
        <p:txBody>
          <a:bodyPr wrap="square" rtlCol="0">
            <a:spAutoFit/>
          </a:bodyPr>
          <a:lstStyle/>
          <a:p>
            <a:r>
              <a:rPr lang="en-US" b="1" dirty="0"/>
              <a:t>context</a:t>
            </a:r>
            <a:r>
              <a:rPr lang="en-US" dirty="0"/>
              <a:t> Conference</a:t>
            </a:r>
          </a:p>
          <a:p>
            <a:r>
              <a:rPr lang="en-US" dirty="0"/>
              <a:t>    </a:t>
            </a:r>
            <a:r>
              <a:rPr lang="en-US" b="1" dirty="0"/>
              <a:t>def</a:t>
            </a:r>
            <a:r>
              <a:rPr lang="en-US" dirty="0"/>
              <a:t> </a:t>
            </a:r>
            <a:r>
              <a:rPr lang="en-US" dirty="0" err="1"/>
              <a:t>acceptRejectUndecided</a:t>
            </a:r>
            <a:r>
              <a:rPr lang="en-US" dirty="0"/>
              <a:t>:    </a:t>
            </a:r>
          </a:p>
          <a:p>
            <a:r>
              <a:rPr lang="en-US" dirty="0"/>
              <a:t>        </a:t>
            </a:r>
            <a:r>
              <a:rPr lang="en-US" b="1" dirty="0"/>
              <a:t>let</a:t>
            </a:r>
            <a:r>
              <a:rPr lang="en-US" dirty="0"/>
              <a:t> </a:t>
            </a:r>
            <a:r>
              <a:rPr lang="en-US" dirty="0" err="1"/>
              <a:t>allEvalResBorderline:Set</a:t>
            </a:r>
            <a:r>
              <a:rPr lang="en-US" dirty="0"/>
              <a:t>(Paper)=</a:t>
            </a:r>
            <a:r>
              <a:rPr lang="en-US" b="1" dirty="0" err="1"/>
              <a:t>self</a:t>
            </a:r>
            <a:r>
              <a:rPr lang="en-US" dirty="0" err="1"/>
              <a:t>.authors.submittedPapers</a:t>
            </a:r>
            <a:r>
              <a:rPr lang="en-US" dirty="0"/>
              <a:t>-&gt;</a:t>
            </a:r>
            <a:r>
              <a:rPr lang="en-US" dirty="0" err="1"/>
              <a:t>asSet</a:t>
            </a:r>
            <a:r>
              <a:rPr lang="en-US" dirty="0"/>
              <a:t>-&gt;select(</a:t>
            </a:r>
            <a:r>
              <a:rPr lang="en-US" dirty="0" err="1"/>
              <a:t>p:Paper</a:t>
            </a:r>
            <a:r>
              <a:rPr lang="en-US" dirty="0"/>
              <a:t> |</a:t>
            </a:r>
          </a:p>
          <a:p>
            <a:r>
              <a:rPr lang="en-US" dirty="0"/>
              <a:t>            </a:t>
            </a:r>
            <a:r>
              <a:rPr lang="en-US" dirty="0" err="1"/>
              <a:t>p.evaluationResult.rezEv</a:t>
            </a:r>
            <a:r>
              <a:rPr lang="en-US" dirty="0"/>
              <a:t>-&gt;</a:t>
            </a:r>
            <a:r>
              <a:rPr lang="en-US" dirty="0" err="1"/>
              <a:t>forAll</a:t>
            </a:r>
            <a:r>
              <a:rPr lang="en-US" dirty="0"/>
              <a:t>(</a:t>
            </a:r>
            <a:r>
              <a:rPr lang="en-US" dirty="0" err="1"/>
              <a:t>rE</a:t>
            </a:r>
            <a:r>
              <a:rPr lang="en-US" dirty="0"/>
              <a:t> | </a:t>
            </a:r>
            <a:r>
              <a:rPr lang="en-US" dirty="0" err="1"/>
              <a:t>rE</a:t>
            </a:r>
            <a:r>
              <a:rPr lang="en-US" dirty="0"/>
              <a:t>=</a:t>
            </a:r>
            <a:r>
              <a:rPr lang="en-US" dirty="0" err="1"/>
              <a:t>EvResult</a:t>
            </a:r>
            <a:r>
              <a:rPr lang="en-US" dirty="0"/>
              <a:t>::</a:t>
            </a:r>
            <a:r>
              <a:rPr lang="en-US" dirty="0" err="1"/>
              <a:t>borderlinePaper</a:t>
            </a:r>
            <a:r>
              <a:rPr lang="en-US" dirty="0"/>
              <a:t>)) </a:t>
            </a:r>
          </a:p>
          <a:p>
            <a:r>
              <a:rPr lang="en-US" dirty="0"/>
              <a:t>                 </a:t>
            </a:r>
          </a:p>
          <a:p>
            <a:r>
              <a:rPr lang="en-US" dirty="0"/>
              <a:t>        </a:t>
            </a:r>
            <a:r>
              <a:rPr lang="en-US" b="1" dirty="0"/>
              <a:t>let</a:t>
            </a:r>
            <a:r>
              <a:rPr lang="en-US" dirty="0"/>
              <a:t> </a:t>
            </a:r>
            <a:r>
              <a:rPr lang="en-US" dirty="0" err="1"/>
              <a:t>acceptedPapersC</a:t>
            </a:r>
            <a:r>
              <a:rPr lang="en-US" dirty="0"/>
              <a:t>: Set(Paper) = </a:t>
            </a:r>
            <a:r>
              <a:rPr lang="en-US" b="1" dirty="0" err="1"/>
              <a:t>self</a:t>
            </a:r>
            <a:r>
              <a:rPr lang="en-US" dirty="0" err="1"/>
              <a:t>.authors.submittedPapers</a:t>
            </a:r>
            <a:r>
              <a:rPr lang="en-US" dirty="0"/>
              <a:t>-&gt;</a:t>
            </a:r>
            <a:r>
              <a:rPr lang="en-US" dirty="0" err="1"/>
              <a:t>asSet</a:t>
            </a:r>
            <a:r>
              <a:rPr lang="en-US" dirty="0"/>
              <a:t>-&gt;select(</a:t>
            </a:r>
            <a:r>
              <a:rPr lang="en-US" dirty="0" err="1"/>
              <a:t>p:Paper</a:t>
            </a:r>
            <a:r>
              <a:rPr lang="en-US" dirty="0"/>
              <a:t> |</a:t>
            </a:r>
          </a:p>
          <a:p>
            <a:r>
              <a:rPr lang="en-US" dirty="0"/>
              <a:t>              Set{</a:t>
            </a:r>
            <a:r>
              <a:rPr lang="en-US" dirty="0" err="1"/>
              <a:t>EvResult</a:t>
            </a:r>
            <a:r>
              <a:rPr lang="en-US" dirty="0"/>
              <a:t>::</a:t>
            </a:r>
            <a:r>
              <a:rPr lang="en-US" dirty="0" err="1"/>
              <a:t>strongAccept</a:t>
            </a:r>
            <a:r>
              <a:rPr lang="en-US" dirty="0"/>
              <a:t>, </a:t>
            </a:r>
            <a:r>
              <a:rPr lang="en-US" dirty="0" err="1"/>
              <a:t>EvResult</a:t>
            </a:r>
            <a:r>
              <a:rPr lang="en-US" dirty="0"/>
              <a:t>::accept, </a:t>
            </a:r>
            <a:r>
              <a:rPr lang="en-US" dirty="0" err="1"/>
              <a:t>EvResult</a:t>
            </a:r>
            <a:r>
              <a:rPr lang="en-US" dirty="0"/>
              <a:t>::</a:t>
            </a:r>
            <a:r>
              <a:rPr lang="en-US" dirty="0" err="1"/>
              <a:t>weakAccept</a:t>
            </a:r>
            <a:r>
              <a:rPr lang="en-US" dirty="0"/>
              <a:t>,</a:t>
            </a:r>
          </a:p>
          <a:p>
            <a:r>
              <a:rPr lang="en-US" dirty="0"/>
              <a:t>              </a:t>
            </a:r>
            <a:r>
              <a:rPr lang="en-US" dirty="0" err="1"/>
              <a:t>EvResult</a:t>
            </a:r>
            <a:r>
              <a:rPr lang="en-US" dirty="0"/>
              <a:t>::</a:t>
            </a:r>
            <a:r>
              <a:rPr lang="en-US" dirty="0" err="1"/>
              <a:t>borderlinePaper</a:t>
            </a:r>
            <a:r>
              <a:rPr lang="en-US" dirty="0"/>
              <a:t>}-&gt;</a:t>
            </a:r>
            <a:r>
              <a:rPr lang="en-US" dirty="0" err="1"/>
              <a:t>includesAll</a:t>
            </a:r>
            <a:r>
              <a:rPr lang="en-US" dirty="0"/>
              <a:t>(</a:t>
            </a:r>
            <a:r>
              <a:rPr lang="en-US" dirty="0" err="1"/>
              <a:t>p.evaluationResult.rezEv</a:t>
            </a:r>
            <a:r>
              <a:rPr lang="en-US" dirty="0"/>
              <a:t>))-</a:t>
            </a:r>
            <a:r>
              <a:rPr lang="en-US" dirty="0" err="1"/>
              <a:t>allEvalResBorderline</a:t>
            </a:r>
            <a:r>
              <a:rPr lang="en-US" dirty="0"/>
              <a:t>        </a:t>
            </a:r>
          </a:p>
        </p:txBody>
      </p:sp>
    </p:spTree>
    <p:extLst>
      <p:ext uri="{BB962C8B-B14F-4D97-AF65-F5344CB8AC3E}">
        <p14:creationId xmlns:p14="http://schemas.microsoft.com/office/powerpoint/2010/main" val="339293820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74638"/>
            <a:ext cx="8386481" cy="1143000"/>
          </a:xfrm>
        </p:spPr>
        <p:txBody>
          <a:bodyPr>
            <a:noAutofit/>
          </a:bodyPr>
          <a:lstStyle/>
          <a:p>
            <a:pPr algn="l"/>
            <a:r>
              <a:rPr lang="en-US" sz="3200" dirty="0"/>
              <a:t>Conference Management – Specifying Interfaces</a:t>
            </a:r>
          </a:p>
        </p:txBody>
      </p:sp>
      <p:pic>
        <p:nvPicPr>
          <p:cNvPr id="7" name="Content Placeholder 6" descr="A screenshot of a social media post&#10;&#10;Description automatically generated">
            <a:extLst>
              <a:ext uri="{FF2B5EF4-FFF2-40B4-BE49-F238E27FC236}">
                <a16:creationId xmlns:a16="http://schemas.microsoft.com/office/drawing/2014/main" id="{485CCC64-0794-4A92-9263-1D678EA7E3C8}"/>
              </a:ext>
            </a:extLst>
          </p:cNvPr>
          <p:cNvPicPr>
            <a:picLocks noGrp="1" noChangeAspect="1"/>
          </p:cNvPicPr>
          <p:nvPr>
            <p:ph idx="1"/>
          </p:nvPr>
        </p:nvPicPr>
        <p:blipFill>
          <a:blip r:embed="rId2"/>
          <a:stretch>
            <a:fillRect/>
          </a:stretch>
        </p:blipFill>
        <p:spPr>
          <a:xfrm>
            <a:off x="60412" y="1264427"/>
            <a:ext cx="9022612" cy="3175319"/>
          </a:xfrm>
        </p:spPr>
      </p:pic>
      <p:sp>
        <p:nvSpPr>
          <p:cNvPr id="8" name="TextBox 7">
            <a:extLst>
              <a:ext uri="{FF2B5EF4-FFF2-40B4-BE49-F238E27FC236}">
                <a16:creationId xmlns:a16="http://schemas.microsoft.com/office/drawing/2014/main" id="{5695872C-EC80-45C1-8435-47A6464FC837}"/>
              </a:ext>
            </a:extLst>
          </p:cNvPr>
          <p:cNvSpPr txBox="1"/>
          <p:nvPr/>
        </p:nvSpPr>
        <p:spPr>
          <a:xfrm>
            <a:off x="64293" y="4293358"/>
            <a:ext cx="9079707" cy="2585323"/>
          </a:xfrm>
          <a:prstGeom prst="rect">
            <a:avLst/>
          </a:prstGeom>
          <a:noFill/>
        </p:spPr>
        <p:txBody>
          <a:bodyPr wrap="square" rtlCol="0">
            <a:spAutoFit/>
          </a:bodyPr>
          <a:lstStyle/>
          <a:p>
            <a:r>
              <a:rPr lang="en-US" b="1" dirty="0"/>
              <a:t>context</a:t>
            </a:r>
            <a:r>
              <a:rPr lang="en-US" dirty="0"/>
              <a:t> Conference</a:t>
            </a:r>
          </a:p>
          <a:p>
            <a:r>
              <a:rPr lang="en-US" dirty="0"/>
              <a:t>    </a:t>
            </a:r>
            <a:r>
              <a:rPr lang="en-US" b="1" dirty="0"/>
              <a:t>def</a:t>
            </a:r>
            <a:r>
              <a:rPr lang="en-US" dirty="0"/>
              <a:t> </a:t>
            </a:r>
            <a:r>
              <a:rPr lang="en-US" dirty="0" err="1"/>
              <a:t>acceptRejectUndecided</a:t>
            </a:r>
            <a:r>
              <a:rPr lang="en-US" dirty="0"/>
              <a:t>:</a:t>
            </a:r>
          </a:p>
          <a:p>
            <a:endParaRPr lang="en-US" dirty="0"/>
          </a:p>
          <a:p>
            <a:r>
              <a:rPr lang="en-US" b="1" dirty="0"/>
              <a:t>let</a:t>
            </a:r>
            <a:r>
              <a:rPr lang="en-US" dirty="0"/>
              <a:t> </a:t>
            </a:r>
            <a:r>
              <a:rPr lang="en-US" dirty="0" err="1"/>
              <a:t>rejectedPapersC</a:t>
            </a:r>
            <a:r>
              <a:rPr lang="en-US" dirty="0"/>
              <a:t>: Set(Paper) = </a:t>
            </a:r>
            <a:r>
              <a:rPr lang="en-US" b="1" dirty="0" err="1"/>
              <a:t>self</a:t>
            </a:r>
            <a:r>
              <a:rPr lang="en-US" dirty="0" err="1"/>
              <a:t>.authors.submittedPapers</a:t>
            </a:r>
            <a:r>
              <a:rPr lang="en-US" dirty="0"/>
              <a:t>-&gt;</a:t>
            </a:r>
            <a:r>
              <a:rPr lang="en-US" dirty="0" err="1"/>
              <a:t>asSet</a:t>
            </a:r>
            <a:r>
              <a:rPr lang="en-US" dirty="0"/>
              <a:t>-&gt;select(</a:t>
            </a:r>
            <a:r>
              <a:rPr lang="en-US" dirty="0" err="1"/>
              <a:t>p:Paper</a:t>
            </a:r>
            <a:r>
              <a:rPr lang="en-US" dirty="0"/>
              <a:t> | Set{</a:t>
            </a:r>
            <a:r>
              <a:rPr lang="en-US" dirty="0" err="1"/>
              <a:t>EvResult</a:t>
            </a:r>
            <a:r>
              <a:rPr lang="en-US" dirty="0"/>
              <a:t>::</a:t>
            </a:r>
            <a:r>
              <a:rPr lang="en-US" dirty="0" err="1"/>
              <a:t>strongReject</a:t>
            </a:r>
            <a:r>
              <a:rPr lang="en-US" dirty="0"/>
              <a:t>, </a:t>
            </a:r>
            <a:r>
              <a:rPr lang="en-US" dirty="0" err="1"/>
              <a:t>EvResult</a:t>
            </a:r>
            <a:r>
              <a:rPr lang="en-US" dirty="0"/>
              <a:t>::reject, </a:t>
            </a:r>
            <a:r>
              <a:rPr lang="en-US" dirty="0" err="1"/>
              <a:t>EvResult</a:t>
            </a:r>
            <a:r>
              <a:rPr lang="en-US" dirty="0"/>
              <a:t>::</a:t>
            </a:r>
            <a:r>
              <a:rPr lang="en-US" dirty="0" err="1"/>
              <a:t>weakReject</a:t>
            </a:r>
            <a:r>
              <a:rPr lang="en-US" dirty="0"/>
              <a:t>, </a:t>
            </a:r>
            <a:r>
              <a:rPr lang="en-US" dirty="0" err="1"/>
              <a:t>EvResult</a:t>
            </a:r>
            <a:r>
              <a:rPr lang="en-US" dirty="0"/>
              <a:t>::</a:t>
            </a:r>
            <a:r>
              <a:rPr lang="en-US" dirty="0" err="1"/>
              <a:t>borderlinePaper</a:t>
            </a:r>
            <a:r>
              <a:rPr lang="en-US" dirty="0"/>
              <a:t>}-&gt;</a:t>
            </a:r>
          </a:p>
          <a:p>
            <a:r>
              <a:rPr lang="en-US" dirty="0"/>
              <a:t>       </a:t>
            </a:r>
            <a:r>
              <a:rPr lang="en-US" dirty="0" err="1"/>
              <a:t>includesAll</a:t>
            </a:r>
            <a:r>
              <a:rPr lang="en-US" dirty="0"/>
              <a:t>(</a:t>
            </a:r>
            <a:r>
              <a:rPr lang="en-US" dirty="0" err="1"/>
              <a:t>p.evaluationResult.rezEv</a:t>
            </a:r>
            <a:r>
              <a:rPr lang="en-US" dirty="0"/>
              <a:t>))-</a:t>
            </a:r>
            <a:r>
              <a:rPr lang="en-US" dirty="0" err="1"/>
              <a:t>allEvalResBorderline</a:t>
            </a:r>
            <a:endParaRPr lang="en-US" dirty="0"/>
          </a:p>
          <a:p>
            <a:r>
              <a:rPr lang="en-US" dirty="0"/>
              <a:t>        </a:t>
            </a:r>
          </a:p>
          <a:p>
            <a:r>
              <a:rPr lang="en-US" dirty="0"/>
              <a:t>        </a:t>
            </a:r>
            <a:r>
              <a:rPr lang="en-US" b="1" dirty="0"/>
              <a:t>let</a:t>
            </a:r>
            <a:r>
              <a:rPr lang="en-US" dirty="0"/>
              <a:t> </a:t>
            </a:r>
            <a:r>
              <a:rPr lang="en-US" dirty="0" err="1"/>
              <a:t>undecidedPapersC:Set</a:t>
            </a:r>
            <a:r>
              <a:rPr lang="en-US" dirty="0"/>
              <a:t>(Paper) = </a:t>
            </a:r>
            <a:r>
              <a:rPr lang="en-US" b="1" dirty="0" err="1"/>
              <a:t>self</a:t>
            </a:r>
            <a:r>
              <a:rPr lang="en-US" dirty="0" err="1"/>
              <a:t>.authors.submittedPapers</a:t>
            </a:r>
            <a:r>
              <a:rPr lang="en-US" dirty="0"/>
              <a:t>-&gt;</a:t>
            </a:r>
            <a:r>
              <a:rPr lang="en-US" dirty="0" err="1"/>
              <a:t>asSet</a:t>
            </a:r>
            <a:r>
              <a:rPr lang="en-US" dirty="0"/>
              <a:t> –</a:t>
            </a:r>
            <a:r>
              <a:rPr lang="en-US" dirty="0" err="1"/>
              <a:t>acceptedPapersC</a:t>
            </a:r>
            <a:endParaRPr lang="en-US" dirty="0"/>
          </a:p>
          <a:p>
            <a:r>
              <a:rPr lang="en-US" dirty="0"/>
              <a:t>              - </a:t>
            </a:r>
            <a:r>
              <a:rPr lang="en-US" dirty="0" err="1"/>
              <a:t>rejectedPapersC</a:t>
            </a:r>
            <a:r>
              <a:rPr lang="en-US" dirty="0"/>
              <a:t> </a:t>
            </a:r>
          </a:p>
        </p:txBody>
      </p:sp>
    </p:spTree>
    <p:extLst>
      <p:ext uri="{BB962C8B-B14F-4D97-AF65-F5344CB8AC3E}">
        <p14:creationId xmlns:p14="http://schemas.microsoft.com/office/powerpoint/2010/main" val="110604015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74638"/>
            <a:ext cx="8386481" cy="1143000"/>
          </a:xfrm>
        </p:spPr>
        <p:txBody>
          <a:bodyPr>
            <a:noAutofit/>
          </a:bodyPr>
          <a:lstStyle/>
          <a:p>
            <a:pPr algn="l"/>
            <a:r>
              <a:rPr lang="en-US" sz="3200" dirty="0"/>
              <a:t>Conference Management – Specifying Interfaces</a:t>
            </a:r>
          </a:p>
        </p:txBody>
      </p:sp>
      <p:pic>
        <p:nvPicPr>
          <p:cNvPr id="7" name="Content Placeholder 6" descr="A screenshot of a social media post&#10;&#10;Description automatically generated">
            <a:extLst>
              <a:ext uri="{FF2B5EF4-FFF2-40B4-BE49-F238E27FC236}">
                <a16:creationId xmlns:a16="http://schemas.microsoft.com/office/drawing/2014/main" id="{485CCC64-0794-4A92-9263-1D678EA7E3C8}"/>
              </a:ext>
            </a:extLst>
          </p:cNvPr>
          <p:cNvPicPr>
            <a:picLocks noGrp="1" noChangeAspect="1"/>
          </p:cNvPicPr>
          <p:nvPr>
            <p:ph idx="1"/>
          </p:nvPr>
        </p:nvPicPr>
        <p:blipFill>
          <a:blip r:embed="rId2"/>
          <a:stretch>
            <a:fillRect/>
          </a:stretch>
        </p:blipFill>
        <p:spPr>
          <a:xfrm>
            <a:off x="60412" y="1264427"/>
            <a:ext cx="9022612" cy="3175319"/>
          </a:xfrm>
        </p:spPr>
      </p:pic>
      <p:sp>
        <p:nvSpPr>
          <p:cNvPr id="8" name="TextBox 7">
            <a:extLst>
              <a:ext uri="{FF2B5EF4-FFF2-40B4-BE49-F238E27FC236}">
                <a16:creationId xmlns:a16="http://schemas.microsoft.com/office/drawing/2014/main" id="{5695872C-EC80-45C1-8435-47A6464FC837}"/>
              </a:ext>
            </a:extLst>
          </p:cNvPr>
          <p:cNvSpPr txBox="1"/>
          <p:nvPr/>
        </p:nvSpPr>
        <p:spPr>
          <a:xfrm>
            <a:off x="64293" y="4293358"/>
            <a:ext cx="9079707" cy="1477328"/>
          </a:xfrm>
          <a:prstGeom prst="rect">
            <a:avLst/>
          </a:prstGeom>
          <a:noFill/>
        </p:spPr>
        <p:txBody>
          <a:bodyPr wrap="square" rtlCol="0">
            <a:spAutoFit/>
          </a:bodyPr>
          <a:lstStyle/>
          <a:p>
            <a:r>
              <a:rPr lang="en-US" b="1" dirty="0"/>
              <a:t>context </a:t>
            </a:r>
            <a:r>
              <a:rPr lang="en-US" dirty="0"/>
              <a:t>Section</a:t>
            </a:r>
          </a:p>
          <a:p>
            <a:endParaRPr lang="en-US" dirty="0"/>
          </a:p>
          <a:p>
            <a:r>
              <a:rPr lang="en-US" b="1" dirty="0"/>
              <a:t>    inv </a:t>
            </a:r>
            <a:r>
              <a:rPr lang="en-US" dirty="0" err="1"/>
              <a:t>sessionChair</a:t>
            </a:r>
            <a:r>
              <a:rPr lang="en-US" b="1" dirty="0"/>
              <a:t>:</a:t>
            </a:r>
          </a:p>
          <a:p>
            <a:endParaRPr lang="en-US" b="1" dirty="0"/>
          </a:p>
          <a:p>
            <a:r>
              <a:rPr lang="en-US" b="1" dirty="0"/>
              <a:t>        </a:t>
            </a:r>
            <a:r>
              <a:rPr lang="en-US" b="1" dirty="0" err="1"/>
              <a:t>self.</a:t>
            </a:r>
            <a:r>
              <a:rPr lang="en-US" dirty="0" err="1"/>
              <a:t>sessionChairSCM</a:t>
            </a:r>
            <a:r>
              <a:rPr lang="en-US" dirty="0"/>
              <a:t>-&gt;</a:t>
            </a:r>
            <a:r>
              <a:rPr lang="en-US" dirty="0" err="1"/>
              <a:t>isEmpty</a:t>
            </a:r>
            <a:r>
              <a:rPr lang="en-US" dirty="0"/>
              <a:t> </a:t>
            </a:r>
            <a:r>
              <a:rPr lang="en-US" b="1" dirty="0" err="1"/>
              <a:t>xor</a:t>
            </a:r>
            <a:r>
              <a:rPr lang="en-US" b="1" dirty="0"/>
              <a:t> </a:t>
            </a:r>
            <a:r>
              <a:rPr lang="en-US" b="1" dirty="0" err="1"/>
              <a:t>self</a:t>
            </a:r>
            <a:r>
              <a:rPr lang="en-US" dirty="0" err="1"/>
              <a:t>.sessionChairPCM</a:t>
            </a:r>
            <a:r>
              <a:rPr lang="en-US" dirty="0"/>
              <a:t>-&gt;</a:t>
            </a:r>
            <a:r>
              <a:rPr lang="en-US" dirty="0" err="1"/>
              <a:t>isEmpty</a:t>
            </a:r>
            <a:endParaRPr lang="en-US" dirty="0"/>
          </a:p>
        </p:txBody>
      </p:sp>
    </p:spTree>
    <p:extLst>
      <p:ext uri="{BB962C8B-B14F-4D97-AF65-F5344CB8AC3E}">
        <p14:creationId xmlns:p14="http://schemas.microsoft.com/office/powerpoint/2010/main" val="144077781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107157" y="457200"/>
            <a:ext cx="8872538" cy="1299411"/>
          </a:xfrm>
        </p:spPr>
        <p:txBody>
          <a:bodyPr vert="horz" lIns="91440" tIns="45720" rIns="91440" bIns="45720" rtlCol="0" anchor="ctr">
            <a:normAutofit/>
          </a:bodyPr>
          <a:lstStyle/>
          <a:p>
            <a:pPr algn="l" defTabSz="914400">
              <a:lnSpc>
                <a:spcPct val="90000"/>
              </a:lnSpc>
            </a:pPr>
            <a:r>
              <a:rPr lang="en-US" sz="3600" dirty="0">
                <a:solidFill>
                  <a:schemeClr val="bg1"/>
                </a:solidFill>
              </a:rPr>
              <a:t>Advices for understanding/learning OCL</a:t>
            </a:r>
            <a:endParaRPr lang="en-US" sz="3600" kern="1200" dirty="0">
              <a:solidFill>
                <a:schemeClr val="bg1"/>
              </a:solidFill>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695872C-EC80-45C1-8435-47A6464FC837}"/>
              </a:ext>
            </a:extLst>
          </p:cNvPr>
          <p:cNvSpPr txBox="1"/>
          <p:nvPr/>
        </p:nvSpPr>
        <p:spPr>
          <a:xfrm>
            <a:off x="107157" y="1914524"/>
            <a:ext cx="8958262" cy="4657725"/>
          </a:xfrm>
          <a:prstGeom prst="rect">
            <a:avLst/>
          </a:prstGeom>
        </p:spPr>
        <p:txBody>
          <a:bodyPr vert="horz" lIns="91440" tIns="45720" rIns="91440" bIns="45720" rtlCol="0" anchor="ctr">
            <a:normAutofit/>
          </a:bodyPr>
          <a:lstStyle/>
          <a:p>
            <a:pPr defTabSz="914400">
              <a:lnSpc>
                <a:spcPct val="90000"/>
              </a:lnSpc>
              <a:spcAft>
                <a:spcPts val="600"/>
              </a:spcAft>
            </a:pPr>
            <a:endParaRPr lang="en-US" sz="1700" dirty="0">
              <a:solidFill>
                <a:srgbClr val="000000"/>
              </a:solidFill>
            </a:endParaRPr>
          </a:p>
        </p:txBody>
      </p:sp>
      <p:sp>
        <p:nvSpPr>
          <p:cNvPr id="3" name="TextBox 2">
            <a:extLst>
              <a:ext uri="{FF2B5EF4-FFF2-40B4-BE49-F238E27FC236}">
                <a16:creationId xmlns:a16="http://schemas.microsoft.com/office/drawing/2014/main" id="{60615E96-53F7-43A4-A804-851F84114802}"/>
              </a:ext>
            </a:extLst>
          </p:cNvPr>
          <p:cNvSpPr txBox="1"/>
          <p:nvPr/>
        </p:nvSpPr>
        <p:spPr>
          <a:xfrm>
            <a:off x="592111" y="1861544"/>
            <a:ext cx="8252086" cy="4893647"/>
          </a:xfrm>
          <a:prstGeom prst="rect">
            <a:avLst/>
          </a:prstGeom>
          <a:noFill/>
        </p:spPr>
        <p:txBody>
          <a:bodyPr wrap="square" rtlCol="0">
            <a:spAutoFit/>
          </a:bodyPr>
          <a:lstStyle/>
          <a:p>
            <a:pPr marL="285750" indent="-285750">
              <a:buFont typeface="Arial" panose="020B0604020202020204" pitchFamily="34" charset="0"/>
              <a:buChar char="•"/>
            </a:pPr>
            <a:r>
              <a:rPr lang="en-US" sz="2400" dirty="0"/>
              <a:t>Use an OCL tool!</a:t>
            </a:r>
          </a:p>
          <a:p>
            <a:pPr marL="285750" indent="-285750">
              <a:buFont typeface="Arial" panose="020B0604020202020204" pitchFamily="34" charset="0"/>
              <a:buChar char="•"/>
            </a:pPr>
            <a:r>
              <a:rPr lang="en-US" sz="2400" dirty="0"/>
              <a:t>Specify the model using UML</a:t>
            </a:r>
          </a:p>
          <a:p>
            <a:pPr marL="285750" indent="-285750">
              <a:buFont typeface="Arial" panose="020B0604020202020204" pitchFamily="34" charset="0"/>
              <a:buChar char="•"/>
            </a:pPr>
            <a:r>
              <a:rPr lang="en-US" sz="2400" dirty="0"/>
              <a:t>Specify OCL looking at the model!</a:t>
            </a:r>
          </a:p>
          <a:p>
            <a:pPr marL="285750" indent="-285750">
              <a:buFont typeface="Arial" panose="020B0604020202020204" pitchFamily="34" charset="0"/>
              <a:buChar char="•"/>
            </a:pPr>
            <a:r>
              <a:rPr lang="en-US" sz="2400" dirty="0"/>
              <a:t>Start with the context (the visibility domain) and with the kind of specification: inv:, pre:, post:, def:, def: let:, body:</a:t>
            </a:r>
          </a:p>
          <a:p>
            <a:pPr marL="285750" indent="-285750">
              <a:buFont typeface="Arial" panose="020B0604020202020204" pitchFamily="34" charset="0"/>
              <a:buChar char="•"/>
            </a:pPr>
            <a:r>
              <a:rPr lang="en-US" sz="2400" dirty="0"/>
              <a:t>In case of pre &amp; post mention the full signature of the method</a:t>
            </a:r>
          </a:p>
          <a:p>
            <a:pPr marL="285750" indent="-285750">
              <a:buFont typeface="Arial" panose="020B0604020202020204" pitchFamily="34" charset="0"/>
              <a:buChar char="•"/>
            </a:pPr>
            <a:r>
              <a:rPr lang="en-US" sz="2400" dirty="0"/>
              <a:t>Use </a:t>
            </a:r>
            <a:r>
              <a:rPr lang="en-US" sz="2400" b="1" dirty="0"/>
              <a:t>self</a:t>
            </a:r>
            <a:r>
              <a:rPr lang="en-US" sz="2400" dirty="0"/>
              <a:t> even if this seems to be redundant</a:t>
            </a:r>
          </a:p>
          <a:p>
            <a:pPr marL="285750" indent="-285750">
              <a:buFont typeface="Arial" panose="020B0604020202020204" pitchFamily="34" charset="0"/>
              <a:buChar char="•"/>
            </a:pPr>
            <a:r>
              <a:rPr lang="en-US" sz="2400" dirty="0"/>
              <a:t>Compile de specifications</a:t>
            </a:r>
          </a:p>
          <a:p>
            <a:pPr marL="285750" indent="-285750">
              <a:buFont typeface="Arial" panose="020B0604020202020204" pitchFamily="34" charset="0"/>
              <a:buChar char="•"/>
            </a:pPr>
            <a:r>
              <a:rPr lang="en-US" sz="2400" dirty="0"/>
              <a:t>Instantiate the model by means of snapshots</a:t>
            </a:r>
          </a:p>
          <a:p>
            <a:pPr marL="285750" indent="-285750">
              <a:buFont typeface="Arial" panose="020B0604020202020204" pitchFamily="34" charset="0"/>
              <a:buChar char="•"/>
            </a:pPr>
            <a:r>
              <a:rPr lang="en-US" sz="2400" dirty="0"/>
              <a:t>Evaluate the model</a:t>
            </a:r>
          </a:p>
          <a:p>
            <a:pPr marL="285750" indent="-285750">
              <a:buFont typeface="Arial" panose="020B0604020202020204" pitchFamily="34" charset="0"/>
              <a:buChar char="•"/>
            </a:pPr>
            <a:r>
              <a:rPr lang="en-US" sz="2400" dirty="0"/>
              <a:t>In the Foundation package of the UML 1.5 metamodel, OCLE show you the signature of all: collections, </a:t>
            </a:r>
            <a:r>
              <a:rPr lang="en-US" sz="2400" dirty="0" err="1"/>
              <a:t>OclAny</a:t>
            </a:r>
            <a:r>
              <a:rPr lang="en-US" sz="2400" dirty="0"/>
              <a:t>, Boolean, Integer, Real, String</a:t>
            </a:r>
          </a:p>
        </p:txBody>
      </p:sp>
    </p:spTree>
    <p:extLst>
      <p:ext uri="{BB962C8B-B14F-4D97-AF65-F5344CB8AC3E}">
        <p14:creationId xmlns:p14="http://schemas.microsoft.com/office/powerpoint/2010/main" val="3329735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0" y="457200"/>
            <a:ext cx="9143999" cy="1299411"/>
          </a:xfrm>
        </p:spPr>
        <p:txBody>
          <a:bodyPr vert="horz" lIns="91440" tIns="45720" rIns="91440" bIns="45720" rtlCol="0" anchor="ctr">
            <a:normAutofit/>
          </a:bodyPr>
          <a:lstStyle/>
          <a:p>
            <a:pPr algn="l" defTabSz="914400">
              <a:lnSpc>
                <a:spcPct val="90000"/>
              </a:lnSpc>
            </a:pPr>
            <a:r>
              <a:rPr lang="en-US" sz="3600" b="1" i="0" u="none" strike="noStrike" baseline="0" dirty="0">
                <a:solidFill>
                  <a:schemeClr val="bg1"/>
                </a:solidFill>
                <a:latin typeface="Helvetica-Bold"/>
              </a:rPr>
              <a:t>An Overview of Interface Specification_4</a:t>
            </a:r>
            <a:endParaRPr lang="en-US" sz="36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695872C-EC80-45C1-8435-47A6464FC837}"/>
              </a:ext>
            </a:extLst>
          </p:cNvPr>
          <p:cNvSpPr txBox="1"/>
          <p:nvPr/>
        </p:nvSpPr>
        <p:spPr>
          <a:xfrm>
            <a:off x="57179" y="2113460"/>
            <a:ext cx="8232878" cy="4287339"/>
          </a:xfrm>
          <a:prstGeom prst="rect">
            <a:avLst/>
          </a:prstGeom>
        </p:spPr>
        <p:txBody>
          <a:bodyPr vert="horz" lIns="91440" tIns="45720" rIns="91440" bIns="45720" rtlCol="0" anchor="ctr">
            <a:normAutofit fontScale="25000" lnSpcReduction="20000"/>
          </a:bodyPr>
          <a:lstStyle/>
          <a:p>
            <a:pPr algn="just"/>
            <a:endParaRPr lang="en-US" sz="5100" b="0" i="0" u="none" strike="noStrike" baseline="0" dirty="0"/>
          </a:p>
          <a:p>
            <a:pPr algn="just"/>
            <a:endParaRPr lang="en-US" altLang="en-US" sz="1300" dirty="0">
              <a:solidFill>
                <a:srgbClr val="000000"/>
              </a:solidFill>
            </a:endParaRPr>
          </a:p>
          <a:p>
            <a:pPr marL="465138" indent="-465138" algn="just">
              <a:buFont typeface="Arial" panose="020B0604020202020204" pitchFamily="34" charset="0"/>
              <a:buChar char="•"/>
            </a:pPr>
            <a:r>
              <a:rPr lang="en-US" sz="8800" b="0" i="1" u="none" strike="noStrike" baseline="0" dirty="0"/>
              <a:t>Specify visibility and signatures</a:t>
            </a:r>
            <a:r>
              <a:rPr lang="en-US" sz="8800" b="0" i="0" u="none" strike="noStrike" baseline="0" dirty="0"/>
              <a:t>. During this activity, we decide which operations are available to other objects and subsystems, and which are used only within a subsystem.  We also specify the return type of each operation as well as the number and type of its parameters. The goal of this activity is to reduce coupling among subsystems and provide a small and simple interface that can be understood easily by a single developer</a:t>
            </a:r>
            <a:r>
              <a:rPr lang="en-US" sz="6800" b="0" i="0" u="none" strike="noStrike" baseline="0" dirty="0"/>
              <a:t>.</a:t>
            </a:r>
          </a:p>
          <a:p>
            <a:pPr marL="465138" indent="-465138" algn="just">
              <a:buFont typeface="Arial" panose="020B0604020202020204" pitchFamily="34" charset="0"/>
              <a:buChar char="•"/>
            </a:pPr>
            <a:endParaRPr lang="en-US" sz="6800" dirty="0">
              <a:solidFill>
                <a:srgbClr val="000000"/>
              </a:solidFill>
            </a:endParaRPr>
          </a:p>
          <a:p>
            <a:pPr marL="465138" indent="-465138" algn="just">
              <a:buFont typeface="Arial" panose="020B0604020202020204" pitchFamily="34" charset="0"/>
              <a:buChar char="•"/>
            </a:pPr>
            <a:r>
              <a:rPr lang="en-US" sz="8000" b="0" i="1" u="none" strike="noStrike" baseline="0" dirty="0"/>
              <a:t>Specify contracts. </a:t>
            </a:r>
            <a:r>
              <a:rPr lang="en-US" sz="8000" b="0" u="none" strike="noStrike" baseline="0" dirty="0"/>
              <a:t>During this activity, we describe in terms of constraints the behavior of the operations provided by each object. For each operation, we describe the conditions that must be met before the operation is invoked and a specification of the result after the operation returns.</a:t>
            </a:r>
            <a:endParaRPr lang="en-US" sz="8000" dirty="0">
              <a:solidFill>
                <a:srgbClr val="000000"/>
              </a:solidFill>
            </a:endParaRPr>
          </a:p>
          <a:p>
            <a:pPr marL="465138" indent="-465138" algn="just">
              <a:buFont typeface="Arial" panose="020B0604020202020204" pitchFamily="34" charset="0"/>
              <a:buChar char="•"/>
            </a:pPr>
            <a:endParaRPr lang="en-US" sz="6800" dirty="0">
              <a:solidFill>
                <a:srgbClr val="000000"/>
              </a:solidFill>
            </a:endParaRPr>
          </a:p>
        </p:txBody>
      </p:sp>
    </p:spTree>
    <p:extLst>
      <p:ext uri="{BB962C8B-B14F-4D97-AF65-F5344CB8AC3E}">
        <p14:creationId xmlns:p14="http://schemas.microsoft.com/office/powerpoint/2010/main" val="9442189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0" y="457200"/>
            <a:ext cx="9143999" cy="1299411"/>
          </a:xfrm>
        </p:spPr>
        <p:txBody>
          <a:bodyPr vert="horz" lIns="91440" tIns="45720" rIns="91440" bIns="45720" rtlCol="0" anchor="ctr">
            <a:normAutofit/>
          </a:bodyPr>
          <a:lstStyle/>
          <a:p>
            <a:pPr algn="l" defTabSz="914400">
              <a:lnSpc>
                <a:spcPct val="90000"/>
              </a:lnSpc>
            </a:pPr>
            <a:r>
              <a:rPr lang="en-US" sz="3600" b="1" i="0" u="none" strike="noStrike" baseline="0" dirty="0">
                <a:solidFill>
                  <a:schemeClr val="bg1"/>
                </a:solidFill>
                <a:latin typeface="Helvetica-Bold"/>
              </a:rPr>
              <a:t>An Overview of Interface Specification_</a:t>
            </a:r>
            <a:r>
              <a:rPr lang="en-US" sz="3600" b="1" i="0" u="none" strike="noStrike" baseline="0" dirty="0">
                <a:latin typeface="Helvetica-Bold"/>
              </a:rPr>
              <a:t>5</a:t>
            </a:r>
            <a:endParaRPr lang="en-US" sz="3600" kern="1200" dirty="0">
              <a:solidFill>
                <a:srgbClr val="FFFFFF"/>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695872C-EC80-45C1-8435-47A6464FC837}"/>
              </a:ext>
            </a:extLst>
          </p:cNvPr>
          <p:cNvSpPr txBox="1"/>
          <p:nvPr/>
        </p:nvSpPr>
        <p:spPr>
          <a:xfrm>
            <a:off x="394457" y="1960955"/>
            <a:ext cx="8232878" cy="3842415"/>
          </a:xfrm>
          <a:prstGeom prst="rect">
            <a:avLst/>
          </a:prstGeom>
        </p:spPr>
        <p:txBody>
          <a:bodyPr vert="horz" lIns="91440" tIns="45720" rIns="91440" bIns="45720" rtlCol="0" anchor="ctr">
            <a:normAutofit fontScale="25000" lnSpcReduction="20000"/>
          </a:bodyPr>
          <a:lstStyle/>
          <a:p>
            <a:pPr algn="just"/>
            <a:endParaRPr lang="en-US" altLang="en-US" sz="6000" dirty="0">
              <a:solidFill>
                <a:srgbClr val="000000"/>
              </a:solidFill>
            </a:endParaRPr>
          </a:p>
          <a:p>
            <a:pPr algn="just"/>
            <a:r>
              <a:rPr lang="en-US" sz="9600" b="0" i="0" u="none" strike="noStrike" baseline="0" dirty="0"/>
              <a:t>The large number of objects and developers, the high rate of change, and the concurrent number of decisions made during object design make object design much more complex than analysis or system design.  This represents a management challenge, as many important decisions tend to be resolved independently and are not communicated to the rest of the project.</a:t>
            </a:r>
          </a:p>
          <a:p>
            <a:pPr algn="just"/>
            <a:endParaRPr lang="en-US" sz="9600" b="0" i="0" u="none" strike="noStrike" baseline="0" dirty="0"/>
          </a:p>
          <a:p>
            <a:pPr algn="just"/>
            <a:r>
              <a:rPr lang="en-US" sz="9600" b="0" i="0" u="none" strike="noStrike" baseline="0" dirty="0"/>
              <a:t>Object design requires much information to be made available among the developers so that decisions can be made consistent with decisions made by other developers and consistent with design goals</a:t>
            </a:r>
            <a:r>
              <a:rPr lang="en-US" sz="7400" b="0" i="0" u="none" strike="noStrike" baseline="0" dirty="0"/>
              <a:t>.</a:t>
            </a:r>
            <a:endParaRPr lang="en-US" sz="7400" dirty="0">
              <a:solidFill>
                <a:srgbClr val="000000"/>
              </a:solidFill>
            </a:endParaRPr>
          </a:p>
        </p:txBody>
      </p:sp>
    </p:spTree>
    <p:extLst>
      <p:ext uri="{BB962C8B-B14F-4D97-AF65-F5344CB8AC3E}">
        <p14:creationId xmlns:p14="http://schemas.microsoft.com/office/powerpoint/2010/main" val="15064229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97436" y="457200"/>
            <a:ext cx="9143999" cy="1299411"/>
          </a:xfrm>
        </p:spPr>
        <p:txBody>
          <a:bodyPr vert="horz" lIns="91440" tIns="45720" rIns="91440" bIns="45720" rtlCol="0" anchor="ctr">
            <a:normAutofit/>
          </a:bodyPr>
          <a:lstStyle/>
          <a:p>
            <a:pPr algn="l" defTabSz="914400">
              <a:lnSpc>
                <a:spcPct val="90000"/>
              </a:lnSpc>
            </a:pPr>
            <a:r>
              <a:rPr lang="en-US" sz="3600" b="1" i="0" u="none" strike="noStrike" baseline="0" dirty="0">
                <a:solidFill>
                  <a:schemeClr val="bg1"/>
                </a:solidFill>
                <a:latin typeface="Helvetica-Bold"/>
              </a:rPr>
              <a:t>Interface Specification Concepts</a:t>
            </a:r>
            <a:endParaRPr lang="en-US" sz="36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695872C-EC80-45C1-8435-47A6464FC837}"/>
              </a:ext>
            </a:extLst>
          </p:cNvPr>
          <p:cNvSpPr txBox="1"/>
          <p:nvPr/>
        </p:nvSpPr>
        <p:spPr>
          <a:xfrm>
            <a:off x="454418" y="2156509"/>
            <a:ext cx="8232878" cy="3892022"/>
          </a:xfrm>
          <a:prstGeom prst="rect">
            <a:avLst/>
          </a:prstGeom>
        </p:spPr>
        <p:txBody>
          <a:bodyPr vert="horz" lIns="91440" tIns="45720" rIns="91440" bIns="45720" rtlCol="0" anchor="ctr">
            <a:noAutofit/>
          </a:bodyPr>
          <a:lstStyle/>
          <a:p>
            <a:pPr algn="just"/>
            <a:r>
              <a:rPr lang="en-US" sz="2400" b="0" i="0" u="none" strike="noStrike" baseline="0" dirty="0"/>
              <a:t>So far, we have treated all developers as equal. Now that we are delving into the details of object design and implementation, we need to differentiate developers based on their point of view.  While all use the interface specification to communicate about the class of interest, they view the specifications from radically different point of views:</a:t>
            </a:r>
          </a:p>
          <a:p>
            <a:pPr algn="just"/>
            <a:endParaRPr lang="en-US" sz="2000" dirty="0">
              <a:solidFill>
                <a:srgbClr val="000000"/>
              </a:solidFill>
            </a:endParaRPr>
          </a:p>
          <a:p>
            <a:pPr marL="342900" indent="-342900" algn="just">
              <a:buFont typeface="Arial" panose="020B0604020202020204" pitchFamily="34" charset="0"/>
              <a:buChar char="•"/>
            </a:pPr>
            <a:r>
              <a:rPr lang="en-US" sz="2200" b="0" i="0" u="none" strike="noStrike" baseline="0" dirty="0"/>
              <a:t>The </a:t>
            </a:r>
            <a:r>
              <a:rPr lang="en-US" sz="2200" b="1" i="0" u="none" strike="noStrike" baseline="0" dirty="0"/>
              <a:t>class implementor </a:t>
            </a:r>
            <a:r>
              <a:rPr lang="en-US" sz="2200" b="0" i="0" u="none" strike="noStrike" baseline="0" dirty="0"/>
              <a:t>is responsible for realizing the class under consideration. Class implementors design the internal data structures and implement the code for each public operation. For them, the interface specification is a work assignment.</a:t>
            </a:r>
            <a:endParaRPr lang="en-US" sz="2200" dirty="0">
              <a:solidFill>
                <a:srgbClr val="000000"/>
              </a:solidFill>
            </a:endParaRPr>
          </a:p>
        </p:txBody>
      </p:sp>
    </p:spTree>
    <p:extLst>
      <p:ext uri="{BB962C8B-B14F-4D97-AF65-F5344CB8AC3E}">
        <p14:creationId xmlns:p14="http://schemas.microsoft.com/office/powerpoint/2010/main" val="4141219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0" y="457200"/>
            <a:ext cx="9143999" cy="1299411"/>
          </a:xfrm>
        </p:spPr>
        <p:txBody>
          <a:bodyPr vert="horz" lIns="91440" tIns="45720" rIns="91440" bIns="45720" rtlCol="0" anchor="ctr">
            <a:normAutofit/>
          </a:bodyPr>
          <a:lstStyle/>
          <a:p>
            <a:pPr algn="l" defTabSz="914400">
              <a:lnSpc>
                <a:spcPct val="90000"/>
              </a:lnSpc>
            </a:pPr>
            <a:r>
              <a:rPr lang="en-US" sz="3600" b="1" i="0" u="none" strike="noStrike" baseline="0" dirty="0">
                <a:solidFill>
                  <a:schemeClr val="bg1"/>
                </a:solidFill>
                <a:latin typeface="Helvetica-Bold"/>
              </a:rPr>
              <a:t>Interface Specification Concepts_2</a:t>
            </a:r>
            <a:br>
              <a:rPr lang="en-US" sz="3600" b="1" i="0" u="none" strike="noStrike" baseline="0" dirty="0">
                <a:solidFill>
                  <a:schemeClr val="bg1"/>
                </a:solidFill>
                <a:latin typeface="Helvetica-Bold"/>
              </a:rPr>
            </a:br>
            <a:endParaRPr lang="en-US" sz="3600" kern="1200" dirty="0">
              <a:solidFill>
                <a:schemeClr val="bg1"/>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695872C-EC80-45C1-8435-47A6464FC837}"/>
              </a:ext>
            </a:extLst>
          </p:cNvPr>
          <p:cNvSpPr txBox="1"/>
          <p:nvPr/>
        </p:nvSpPr>
        <p:spPr>
          <a:xfrm>
            <a:off x="416940" y="2293500"/>
            <a:ext cx="8232878" cy="3717559"/>
          </a:xfrm>
          <a:prstGeom prst="rect">
            <a:avLst/>
          </a:prstGeom>
        </p:spPr>
        <p:txBody>
          <a:bodyPr vert="horz" lIns="91440" tIns="45720" rIns="91440" bIns="45720" rtlCol="0" anchor="ctr">
            <a:noAutofit/>
          </a:bodyPr>
          <a:lstStyle/>
          <a:p>
            <a:pPr marL="342900" indent="-342900" algn="just">
              <a:buFont typeface="Arial" panose="020B0604020202020204" pitchFamily="34" charset="0"/>
              <a:buChar char="•"/>
            </a:pPr>
            <a:endParaRPr lang="en-US" sz="1000" dirty="0">
              <a:solidFill>
                <a:srgbClr val="000000"/>
              </a:solidFill>
            </a:endParaRPr>
          </a:p>
          <a:p>
            <a:pPr marL="342900" indent="-342900" algn="just">
              <a:buFont typeface="Arial" panose="020B0604020202020204" pitchFamily="34" charset="0"/>
              <a:buChar char="•"/>
            </a:pPr>
            <a:r>
              <a:rPr lang="en-US" sz="2200" b="0" i="0" u="none" strike="noStrike" baseline="0" dirty="0"/>
              <a:t>The </a:t>
            </a:r>
            <a:r>
              <a:rPr lang="en-US" sz="2200" b="1" i="0" u="none" strike="noStrike" baseline="0" dirty="0"/>
              <a:t>class user </a:t>
            </a:r>
            <a:r>
              <a:rPr lang="en-US" sz="2200" b="0" i="0" u="none" strike="noStrike" baseline="0" dirty="0"/>
              <a:t>invokes the operations provided by the class under consideration during the realization of another class, called the </a:t>
            </a:r>
            <a:r>
              <a:rPr lang="en-US" sz="2200" b="1" i="0" u="none" strike="noStrike" baseline="0" dirty="0"/>
              <a:t>client class</a:t>
            </a:r>
            <a:r>
              <a:rPr lang="en-US" sz="2200" b="0" i="0" u="none" strike="noStrike" baseline="0" dirty="0"/>
              <a:t>.  For class users, the interface specification discloses the boundary of the class in terms of the services it provides and the assumptions it makes about the client class.</a:t>
            </a:r>
          </a:p>
          <a:p>
            <a:pPr marL="342900" indent="-342900" algn="just">
              <a:buFont typeface="Arial" panose="020B0604020202020204" pitchFamily="34" charset="0"/>
              <a:buChar char="•"/>
            </a:pPr>
            <a:endParaRPr lang="en-US" sz="1000" b="0" i="0" u="none" strike="noStrike" baseline="0" dirty="0"/>
          </a:p>
          <a:p>
            <a:pPr marL="342900" indent="-342900" algn="just">
              <a:buFont typeface="Arial" panose="020B0604020202020204" pitchFamily="34" charset="0"/>
              <a:buChar char="•"/>
            </a:pPr>
            <a:r>
              <a:rPr lang="en-US" sz="2000" b="0" i="0" u="none" strike="noStrike" baseline="0" dirty="0"/>
              <a:t>The </a:t>
            </a:r>
            <a:r>
              <a:rPr lang="en-US" sz="2200" b="1" i="0" u="none" strike="noStrike" baseline="0" dirty="0"/>
              <a:t>class extender </a:t>
            </a:r>
            <a:r>
              <a:rPr lang="en-US" sz="2200" b="0" i="0" u="none" strike="noStrike" baseline="0" dirty="0"/>
              <a:t>develops specializations of the class under consideration. Like class implementors, class extenders may invoke operations provided by the class of interest, the class extenders focus on specialized versions of the same services.</a:t>
            </a:r>
            <a:endParaRPr lang="en-US" sz="2200" dirty="0">
              <a:solidFill>
                <a:srgbClr val="000000"/>
              </a:solidFill>
            </a:endParaRPr>
          </a:p>
        </p:txBody>
      </p:sp>
    </p:spTree>
    <p:extLst>
      <p:ext uri="{BB962C8B-B14F-4D97-AF65-F5344CB8AC3E}">
        <p14:creationId xmlns:p14="http://schemas.microsoft.com/office/powerpoint/2010/main" val="2460124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23E859E-BCBF-4E66-BDB2-B45C40789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27419"/>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A9AEE7E-B925-446D-8A61-75BFE40B8B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217573"/>
            <a:ext cx="9144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p:cNvSpPr>
            <a:spLocks noGrp="1"/>
          </p:cNvSpPr>
          <p:nvPr>
            <p:ph type="title"/>
          </p:nvPr>
        </p:nvSpPr>
        <p:spPr>
          <a:xfrm>
            <a:off x="0" y="457200"/>
            <a:ext cx="9143999" cy="1299411"/>
          </a:xfrm>
        </p:spPr>
        <p:txBody>
          <a:bodyPr vert="horz" lIns="91440" tIns="45720" rIns="91440" bIns="45720" rtlCol="0" anchor="ctr">
            <a:normAutofit/>
          </a:bodyPr>
          <a:lstStyle/>
          <a:p>
            <a:pPr algn="l" defTabSz="914400">
              <a:lnSpc>
                <a:spcPct val="90000"/>
              </a:lnSpc>
            </a:pPr>
            <a:r>
              <a:rPr lang="en-US" sz="3600" b="1" i="0" u="none" strike="noStrike" baseline="0" dirty="0">
                <a:solidFill>
                  <a:schemeClr val="bg1"/>
                </a:solidFill>
                <a:latin typeface="Helvetica-Bold"/>
              </a:rPr>
              <a:t>Interface Specification Concepts_3</a:t>
            </a:r>
            <a:br>
              <a:rPr lang="en-US" sz="3600" b="1" i="0" u="none" strike="noStrike" baseline="0" dirty="0">
                <a:latin typeface="Helvetica-Bold"/>
              </a:rPr>
            </a:br>
            <a:endParaRPr lang="en-US" sz="3600" kern="1200" dirty="0">
              <a:solidFill>
                <a:srgbClr val="FFFFFF"/>
              </a:solidFill>
              <a:latin typeface="+mj-lt"/>
              <a:ea typeface="+mj-ea"/>
              <a:cs typeface="+mj-cs"/>
            </a:endParaRPr>
          </a:p>
        </p:txBody>
      </p:sp>
      <p:sp>
        <p:nvSpPr>
          <p:cNvPr id="17" name="Rectangle 16">
            <a:extLst>
              <a:ext uri="{FF2B5EF4-FFF2-40B4-BE49-F238E27FC236}">
                <a16:creationId xmlns:a16="http://schemas.microsoft.com/office/drawing/2014/main" id="{B45D527E-542C-44E0-8FC2-F03B24CFA2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466471"/>
            <a:ext cx="9141714" cy="439152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B808BC6-557F-411A-BC2B-1EAEABFC6C41}"/>
              </a:ext>
            </a:extLst>
          </p:cNvPr>
          <p:cNvPicPr>
            <a:picLocks noChangeAspect="1"/>
          </p:cNvPicPr>
          <p:nvPr/>
        </p:nvPicPr>
        <p:blipFill>
          <a:blip r:embed="rId3"/>
          <a:stretch>
            <a:fillRect/>
          </a:stretch>
        </p:blipFill>
        <p:spPr>
          <a:xfrm>
            <a:off x="294948" y="2425676"/>
            <a:ext cx="8551817" cy="3866606"/>
          </a:xfrm>
          <a:prstGeom prst="rect">
            <a:avLst/>
          </a:prstGeom>
        </p:spPr>
      </p:pic>
    </p:spTree>
    <p:extLst>
      <p:ext uri="{BB962C8B-B14F-4D97-AF65-F5344CB8AC3E}">
        <p14:creationId xmlns:p14="http://schemas.microsoft.com/office/powerpoint/2010/main" val="21020949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1F931DA2832A6409916756CF2B8B544" ma:contentTypeVersion="2" ma:contentTypeDescription="Create a new document." ma:contentTypeScope="" ma:versionID="2789e2fdd80b44eaefe8e0033dd9cc53">
  <xsd:schema xmlns:xsd="http://www.w3.org/2001/XMLSchema" xmlns:xs="http://www.w3.org/2001/XMLSchema" xmlns:p="http://schemas.microsoft.com/office/2006/metadata/properties" xmlns:ns2="cd2fa718-a2cb-4369-aee2-1e6d1b99154e" targetNamespace="http://schemas.microsoft.com/office/2006/metadata/properties" ma:root="true" ma:fieldsID="d5c9ca9270cbb5f3248f659697cffc8c" ns2:_="">
    <xsd:import namespace="cd2fa718-a2cb-4369-aee2-1e6d1b99154e"/>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d2fa718-a2cb-4369-aee2-1e6d1b99154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87EA946-00FD-4284-828D-A8DF4CD0023D}"/>
</file>

<file path=customXml/itemProps2.xml><?xml version="1.0" encoding="utf-8"?>
<ds:datastoreItem xmlns:ds="http://schemas.openxmlformats.org/officeDocument/2006/customXml" ds:itemID="{DA1E3C8D-B751-41B3-A520-6B1B9E9D15F1}"/>
</file>

<file path=customXml/itemProps3.xml><?xml version="1.0" encoding="utf-8"?>
<ds:datastoreItem xmlns:ds="http://schemas.openxmlformats.org/officeDocument/2006/customXml" ds:itemID="{5A9C7F3D-424A-4B21-A3D8-148203D051BE}"/>
</file>

<file path=docProps/app.xml><?xml version="1.0" encoding="utf-8"?>
<Properties xmlns="http://schemas.openxmlformats.org/officeDocument/2006/extended-properties" xmlns:vt="http://schemas.openxmlformats.org/officeDocument/2006/docPropsVTypes">
  <TotalTime>6582</TotalTime>
  <Words>3384</Words>
  <Application>Microsoft Office PowerPoint</Application>
  <PresentationFormat>On-screen Show (4:3)</PresentationFormat>
  <Paragraphs>202</Paragraphs>
  <Slides>48</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48</vt:i4>
      </vt:variant>
    </vt:vector>
  </HeadingPairs>
  <TitlesOfParts>
    <vt:vector size="53" baseType="lpstr">
      <vt:lpstr>Arial</vt:lpstr>
      <vt:lpstr>Calibri</vt:lpstr>
      <vt:lpstr>Helvetica-Bold</vt:lpstr>
      <vt:lpstr>Times-Roman</vt:lpstr>
      <vt:lpstr>Office Theme</vt:lpstr>
      <vt:lpstr>Object Design – Specifying Interfaces</vt:lpstr>
      <vt:lpstr>An Overview of Interface Specification</vt:lpstr>
      <vt:lpstr>An Overview of Interface Specification_2</vt:lpstr>
      <vt:lpstr>An Overview of Interface Specification_3</vt:lpstr>
      <vt:lpstr>An Overview of Interface Specification_4</vt:lpstr>
      <vt:lpstr>An Overview of Interface Specification_5</vt:lpstr>
      <vt:lpstr>Interface Specification Concepts</vt:lpstr>
      <vt:lpstr>Interface Specification Concepts_2 </vt:lpstr>
      <vt:lpstr>Interface Specification Concepts_3 </vt:lpstr>
      <vt:lpstr>Interface Specification Concepts_4 </vt:lpstr>
      <vt:lpstr>Contracts: Invariants, Preconditions, and Postconditions</vt:lpstr>
      <vt:lpstr>Contracts: Invariants, Preconditions, and Postconditions_2</vt:lpstr>
      <vt:lpstr>Contracts: Invariants, Preconditions, and Postconditions_3</vt:lpstr>
      <vt:lpstr>Contracts: Invariants, Preconditions, and Postconditions_4</vt:lpstr>
      <vt:lpstr>Contracts: Invariants, Preconditions, and Postconditions_5</vt:lpstr>
      <vt:lpstr>Contracts: Invariants, Preconditions, and Postconditions_6</vt:lpstr>
      <vt:lpstr>Contracts: Invariants, Preconditions, and Postconditions_7</vt:lpstr>
      <vt:lpstr>Contracts: Invariants, Preconditions, and Postconditions_8</vt:lpstr>
      <vt:lpstr>Contracts: Invariants, Preconditions, and Postconditions_9</vt:lpstr>
      <vt:lpstr>Inheriting Contracts</vt:lpstr>
      <vt:lpstr>Inheriting Contracts_2</vt:lpstr>
      <vt:lpstr>Inheriting Contracts_3</vt:lpstr>
      <vt:lpstr>Inheriting Contracts_4</vt:lpstr>
      <vt:lpstr>Inheriting Contracts_5</vt:lpstr>
      <vt:lpstr>Inheriting Contracts_6</vt:lpstr>
      <vt:lpstr>Managing Object Design</vt:lpstr>
      <vt:lpstr>Documenting Object Design</vt:lpstr>
      <vt:lpstr>Documenting Object Design_2</vt:lpstr>
      <vt:lpstr>Documenting Object Design_3</vt:lpstr>
      <vt:lpstr>Documenting Object Design_4</vt:lpstr>
      <vt:lpstr>Documenting Object Design_5</vt:lpstr>
      <vt:lpstr>Documenting Object Design_6</vt:lpstr>
      <vt:lpstr>Documenting Object Design_7</vt:lpstr>
      <vt:lpstr>Documenting Object Design_8</vt:lpstr>
      <vt:lpstr>Using Contracts During Requirements Analysis</vt:lpstr>
      <vt:lpstr>Using Contracts During Requirements Analysis_2</vt:lpstr>
      <vt:lpstr>Using Contracts During Requirements Analysis_3</vt:lpstr>
      <vt:lpstr>Conclusions related to Interface Specification</vt:lpstr>
      <vt:lpstr>OCL – few operations on collections</vt:lpstr>
      <vt:lpstr>Conference Management – Specifying Interfaces</vt:lpstr>
      <vt:lpstr>Conference Management – Specifying Interfaces</vt:lpstr>
      <vt:lpstr>Conference Management – Specifying Interfaces</vt:lpstr>
      <vt:lpstr>Conference Management – Specifying Interfaces</vt:lpstr>
      <vt:lpstr>Conference Management – Specifying Interfaces</vt:lpstr>
      <vt:lpstr>Conference Management – Specifying Interfaces</vt:lpstr>
      <vt:lpstr>Conference Management – Specifying Interfaces</vt:lpstr>
      <vt:lpstr>Conference Management – Specifying Interfaces</vt:lpstr>
      <vt:lpstr>Advices for understanding/learning OCL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Design – Specifying Interfaces</dc:title>
  <dc:creator>Dan CHIOREAN</dc:creator>
  <cp:lastModifiedBy>Dan</cp:lastModifiedBy>
  <cp:revision>60</cp:revision>
  <dcterms:created xsi:type="dcterms:W3CDTF">2020-05-05T18:21:45Z</dcterms:created>
  <dcterms:modified xsi:type="dcterms:W3CDTF">2021-05-18T12:03:49Z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0x01010031F931DA2832A6409916756CF2B8B544</vt:lpwstr>
  </property>
</Properties>
</file>